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39"/>
  </p:notesMasterIdLst>
  <p:handoutMasterIdLst>
    <p:handoutMasterId r:id="rId40"/>
  </p:handoutMasterIdLst>
  <p:sldIdLst>
    <p:sldId id="256" r:id="rId2"/>
    <p:sldId id="257" r:id="rId3"/>
    <p:sldId id="260" r:id="rId4"/>
    <p:sldId id="328" r:id="rId5"/>
    <p:sldId id="300" r:id="rId6"/>
    <p:sldId id="329"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30" r:id="rId23"/>
    <p:sldId id="315" r:id="rId24"/>
    <p:sldId id="317" r:id="rId25"/>
    <p:sldId id="318" r:id="rId26"/>
    <p:sldId id="319" r:id="rId27"/>
    <p:sldId id="320" r:id="rId28"/>
    <p:sldId id="321" r:id="rId29"/>
    <p:sldId id="322" r:id="rId30"/>
    <p:sldId id="323" r:id="rId31"/>
    <p:sldId id="331" r:id="rId32"/>
    <p:sldId id="332" r:id="rId33"/>
    <p:sldId id="324" r:id="rId34"/>
    <p:sldId id="325" r:id="rId35"/>
    <p:sldId id="327" r:id="rId36"/>
    <p:sldId id="297" r:id="rId37"/>
    <p:sldId id="299" r:id="rId38"/>
  </p:sldIdLst>
  <p:sldSz cx="22860000" cy="1173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3696">
          <p15:clr>
            <a:srgbClr val="A4A3A4"/>
          </p15:clr>
        </p15:guide>
        <p15:guide id="2" pos="720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ina Panayotova" initials="SP" lastIdx="1" clrIdx="0">
    <p:extLst>
      <p:ext uri="{19B8F6BF-5375-455C-9EA6-DF929625EA0E}">
        <p15:presenceInfo xmlns:p15="http://schemas.microsoft.com/office/powerpoint/2012/main" userId="S-1-5-21-4077282837-1950384282-2482728020-147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EF"/>
    <a:srgbClr val="6C9199"/>
    <a:srgbClr val="D0CEC6"/>
    <a:srgbClr val="D3D1D4"/>
    <a:srgbClr val="A4A195"/>
    <a:srgbClr val="C0C0BD"/>
    <a:srgbClr val="8DA1B2"/>
    <a:srgbClr val="8E9FAF"/>
    <a:srgbClr val="90A2B0"/>
    <a:srgbClr val="8A9D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329" autoAdjust="0"/>
    <p:restoredTop sz="59856" autoAdjust="0"/>
  </p:normalViewPr>
  <p:slideViewPr>
    <p:cSldViewPr snapToGrid="0">
      <p:cViewPr varScale="1">
        <p:scale>
          <a:sx n="36" d="100"/>
          <a:sy n="36" d="100"/>
        </p:scale>
        <p:origin x="1479" y="21"/>
      </p:cViewPr>
      <p:guideLst>
        <p:guide orient="horz" pos="3696"/>
        <p:guide pos="7200"/>
      </p:guideLst>
    </p:cSldViewPr>
  </p:slideViewPr>
  <p:outlineViewPr>
    <p:cViewPr>
      <p:scale>
        <a:sx n="33" d="100"/>
        <a:sy n="33" d="100"/>
      </p:scale>
      <p:origin x="0" y="-8202"/>
    </p:cViewPr>
  </p:outlineViewPr>
  <p:notesTextViewPr>
    <p:cViewPr>
      <p:scale>
        <a:sx n="1" d="1"/>
        <a:sy n="1" d="1"/>
      </p:scale>
      <p:origin x="0" y="0"/>
    </p:cViewPr>
  </p:notesTextViewPr>
  <p:notesViewPr>
    <p:cSldViewPr snapToGrid="0">
      <p:cViewPr varScale="1">
        <p:scale>
          <a:sx n="96" d="100"/>
          <a:sy n="96" d="100"/>
        </p:scale>
        <p:origin x="270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58921E-C3E8-48B5-BD8A-58527753E658}" type="datetimeFigureOut">
              <a:rPr lang="en-US" smtClean="0"/>
              <a:t>3/31/2018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EF471-DFAE-431B-81FB-B99C863EE5D4}" type="slidenum">
              <a:rPr lang="en-US" smtClean="0"/>
              <a:t>‹#›</a:t>
            </a:fld>
            <a:endParaRPr lang="en-US"/>
          </a:p>
        </p:txBody>
      </p:sp>
    </p:spTree>
    <p:extLst>
      <p:ext uri="{BB962C8B-B14F-4D97-AF65-F5344CB8AC3E}">
        <p14:creationId xmlns:p14="http://schemas.microsoft.com/office/powerpoint/2010/main" val="931670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49:34.080"/>
    </inkml:context>
    <inkml:brush xml:id="br0">
      <inkml:brushProperty name="width" value="0.21167" units="cm"/>
      <inkml:brushProperty name="height" value="0.21167" units="cm"/>
      <inkml:brushProperty name="color" value="#4472C4"/>
      <inkml:brushProperty name="ignorePressure" value="1"/>
    </inkml:brush>
  </inkml:definitions>
  <inkml:trace contextRef="#ctx0" brushRef="#br0">20543 8368,'0'-36,"0"-174,0-105,0-53,0-18,18 3,6 12,-1 16,-41 13,-35 12,-26 26,-36 28,-17 25,-3 38,-15 36,-18 13,1 16,12 16,13 29,-4 33,4 10,9-2,8 8,8 15,6 13,3 11,-15 8,-6 6,3 2,3 2,5-1,5 1,3-2,3 1,1 16,1 6,0-1,0-4,0-6,0-5,18 14,5 3,17 16,1 1,-6-7,9 8,-3-2,-10-9,-9 8,-9-2,-6-8,12 9,4 16,-2-2,-5 9,-6-7,-4 6,-4-8,-1 23,-3-1,-17 4,-25 8,-5 24,-11 11,-15 3,-30-1,-16-5,-23-3,-5-5,-14-20,-14-8,-15 0,9-15,-2 0,13 6,17-9,18-16,13-17,9-13,25-10,10-7,-1-3,-4-20,13-6,-1-16,13-20,16-16,-2-31,6-15,-8-4,4 2,9 4,10-12,10-2,7 23,5 12,20 6,8 19,17 5,2-3,-8-8,9-7,-4 12,9 1,-4 13,8 0,-5-7,6-9,-5 8,6-1,11-7,-6 11,5-1,-9-6,4-9,9-8,-8 12,4 2,-9-3,3-7,-9 13,5 0,-7-4,6-6,11-8,-5 14,4 1,10-3,9-6,-10-6,1-5,-12 14,0 4,-10-3,3-4,-7 12,5 1,-7-4,-10-8,-13-6,7-5,0 13,11 4,-2 15,11 1,-3 12,-11 15,7-5,-5 6,-9-10,-9 4,-9 9,-24 11,-11 8,-19 8,-3-14,7-3,-10 3,5-14,-10 0,5 6,-8 7,-12 8,5 6,-5 5,9 2,-4 2,-9 0,8 1,-4-1,10 18,-4 24,9 4,13 12,14-3,28 6,14-8,23 6,4 10,-6-6,-9 3,9 9,-2-9,-8 2,-7-10,9 2,1 10,-6-9,12 5,-1-10,11 3,-1-8,-10 5,8 11,14 11,15 11,14 8,10-13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50:38.137"/>
    </inkml:context>
    <inkml:brush xml:id="br0">
      <inkml:brushProperty name="width" value="0.21167" units="cm"/>
      <inkml:brushProperty name="height" value="0.21167" units="cm"/>
      <inkml:brushProperty name="color" value="#44546A"/>
      <inkml:brushProperty name="ignorePressure" value="1"/>
    </inkml:brush>
  </inkml:definitions>
  <inkml:trace contextRef="#ctx0" brushRef="#br0">0 2445,'16'0,"21"0,20 0,17 0,13 0,5 0,6 0,16 0,5 0,0 0,-6 0,-6 0,-4 0,-5 0,14 18,4 24,-3 5,13-6,-16 9,-10-5,-6-10,-4 25,16 21,6-4,15 3,2-12,-4 1,9 6,13-10,-3 3,-9-11,4 4,-4-10,5 5,12-6,12-13,10 6,8-5,4-8,20-10,6-7,-1-7,11-5,34-1,3-2,24-17,11-7,-14-16,-20-1,-23 6,-37-8,-35 4,-30-10,-5-13,-27-15,4 7,-19-21,-6 6,-19-1,-2-3,19-4,-3-4,0-3,4-3,4 18,-12 4,-3 17,2 20,-9-1,-2 9,-9-9,17 5,14 9,24-8,27 3,6 9,27 8,18 8,9 7,20 3,21 3,20 2,-3 0,-11-1,1 1,-24-2,-18 1,-26-1,-43 18,-28 6,-31 17,-12 19,0 18,6 13,7 10,8 5,5 3,6 0,2 19,1-14,16-7,7-4,-2-2,-5 0,-4 1,11 1,1-17,-2-5,-7 2,-5-14,-20 0,7-12,4 2,17-8,6 4,0 12,10-7,32-12,4-15,23-13,11-10,20-7,5-3,-4-3,9 0,-3 1,-7 0,7 0,-3 1,9 1,-3 0,8 0,10 0,-3 0,-27-18,-19-6,-11 1,-21-13,-23-1,-4-12,-9-15,21 2,18 13,-5 14,2-5,5-14,21 3,11-8,2 5,-1-5,-3-11,-21-12,-24 9,-7-2,-12 12,-14 17,5 16,-5-5,-5-14,-8 0,25-8,23-13,-1-13,-10-10,2 11,-8 1,-13 15,-27 0,-16 11,-5-2,-1-10,2-12,4-10,-13-8,-3 13,4 2,4-3,6 13,-11 1,-2 13,-13-2,0-10,6-9,8 8,-7-3,1 13,6-2,-10-9,2 9,-12-4,4 11,7-5,-6-8,3 6,7-4,-7-8,2 9,-8-3,1 10,-8-2,5 9,9 13,-5-5,-12-12,-15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50:45.659"/>
    </inkml:context>
    <inkml:brush xml:id="br0">
      <inkml:brushProperty name="width" value="0.21167" units="cm"/>
      <inkml:brushProperty name="height" value="0.21167" units="cm"/>
      <inkml:brushProperty name="color" value="#70AD47"/>
      <inkml:brushProperty name="ignorePressure" value="1"/>
    </inkml:brush>
  </inkml:definitions>
  <inkml:trace contextRef="#ctx0" brushRef="#br0">23935 105,'-54'0,"-180"-18,-68-6,-36 1,21 5,28 5,9 4,17 23,17 8,14 19,11 2,6 12,23 15,7 12,-19 12,-10 25,-23 10,-7 20,1 2,7-7,7-9,7 8,5-2,3-8,20-7,26-8,4 12,13 2,14 14,12 19,10 17,5 14,5 27,1 12,1 2,0-3,-19-6,-6-24,0-9,-14-4,-1 4,-11 3,-17 4,-15 22,-11 9,-27 19,-10 2,-3 13,-14-4,-1-11,7-29,9-18,26-24,-4-27,-3-20,0-15,-17-10,-4-6,1-2,6 0,-12 0,-1-16,-13-5,2-17,-11 0,-13-11,-14-15,-10 5,-9-5,-4-8,-3-10,17-8,6-6,-1-3,14-3,19 0,37-19,21-42,9-28,2-16,17-9,20-3,19 1,15 2,-7-15,1-3,-14-16,-1 0,8-11,25 4,-3-7,0 5,1 13,2-6,3 23,19 15,7-9,0-2,-23 2,-10 5,14 3,24 3,8 21,16 7,-2 19,10 1,-6-6,6-10,-7 9,-13-2,-13 12,-11-3,-8 11,-6 12,-2 15,-3 10,-17 9,-6 5,2 2,4 2,7-1,4 1,5-2,20 19,9 4,-2-1,-3-4,12 12,2 1,-7-5,-24-7,-13 11,-6 0,2 13,1-1,5-8,2-9,21 8,8-2,0 12,-4 17,-5-2,13 6,19 11,21 10,17 9,12-13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52:12.400"/>
    </inkml:context>
    <inkml:brush xml:id="br0">
      <inkml:brushProperty name="width" value="0.21167" units="cm"/>
      <inkml:brushProperty name="height" value="0.21167" units="cm"/>
      <inkml:brushProperty name="color" value="#ED7D31"/>
      <inkml:brushProperty name="ignorePressure" value="1"/>
    </inkml:brush>
  </inkml:definitions>
  <inkml:trace contextRef="#ctx0" brushRef="#br0">11888 3172,'0'-12,"-12"-5,-30-11,-20-2,-24-7,-23-11,-17 4,-14 8,-6 11,-5 10,-13 7,-17-8,-16 0,-23 1,-12 5,-5 15,1 8,15 13,8 16,3-1,11 7,28 7,5-6,6 14,5 8,-9 6,-2 1,-9 13,-13 3,-13-1,-8 8,-8 12,9-14,-10-10,-6-8,10-6,-8-15,8-18,15-3,5-9,9-9,12-8,23-7,11-4,5-2,0-14,-3-17,11-16,0-12,10 4,12-2,11-3,9-4,6-4,4-2,-11-15,-3-6,14-11,6-2,2 17,13 11,15 6,2 2,6 0,9-1,8-1,-6-13,-1-6,4 0,-8-10,0 0,4 3,6 7,4 4,5 6,3 3,2 2,0 1,1 0,0 1,0-1,0 0,12 12,4 5,-1-2,-3-3,-4-3,-4-4,-2-3,-2-2,-1 0,0-1,-1-1,0 1,-12 0,-4 0,-11 12,-2 5,-8 0,-9 8,2 1,-3 9,7-2,-3-7,-6 6,-7-4,-7 7,-4-3,-4 6,-1 9,-2-3,0 3,0 6,0 7,1 6,0 4,0 3,0 1,1 1,-1 1,1-1,-1 0,0-1,1 1,-1-1,1 0,-1 0,0 0,1 0,12 12,4 5,-1-1,10 9,0 1,8 8,11 11,-1-2,3-9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93380896"/>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720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Multiplexing: can happen if the responses happen at the same time over persistent HTTP/2 connection. Tricky to do as polling responses can't really be in sync.</a:t>
            </a:r>
          </a:p>
          <a:p>
            <a:endParaRPr lang="en-US" dirty="0"/>
          </a:p>
        </p:txBody>
      </p:sp>
    </p:spTree>
    <p:extLst>
      <p:ext uri="{BB962C8B-B14F-4D97-AF65-F5344CB8AC3E}">
        <p14:creationId xmlns:p14="http://schemas.microsoft.com/office/powerpoint/2010/main" val="1045002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i="1" dirty="0">
                <a:effectLst/>
                <a:latin typeface="+mj-lt"/>
                <a:ea typeface="+mj-ea"/>
                <a:cs typeface="+mj-cs"/>
                <a:sym typeface="Avenir Roman"/>
              </a:rPr>
              <a:t>*Via MDN:*</a:t>
            </a:r>
            <a:endParaRPr lang="en-US" sz="2400" b="0" dirty="0">
              <a:effectLst/>
              <a:latin typeface="+mj-lt"/>
              <a:ea typeface="+mj-ea"/>
              <a:cs typeface="+mj-cs"/>
              <a:sym typeface="Avenir Roman"/>
            </a:endParaRPr>
          </a:p>
          <a:p>
            <a:r>
              <a:rPr lang="en-US" sz="2400" b="0" dirty="0">
                <a:effectLst/>
                <a:latin typeface="+mj-lt"/>
                <a:ea typeface="+mj-ea"/>
                <a:cs typeface="+mj-cs"/>
                <a:sym typeface="Avenir Roman"/>
              </a:rPr>
              <a:t>&gt;"</a:t>
            </a:r>
            <a:r>
              <a:rPr lang="en-US" sz="2400" b="0" dirty="0" err="1">
                <a:effectLst/>
                <a:latin typeface="+mj-lt"/>
                <a:ea typeface="+mj-ea"/>
                <a:cs typeface="+mj-cs"/>
                <a:sym typeface="Avenir Roman"/>
              </a:rPr>
              <a:t>WebSockets</a:t>
            </a:r>
            <a:r>
              <a:rPr lang="en-US" sz="2400" b="0" dirty="0">
                <a:effectLst/>
                <a:latin typeface="+mj-lt"/>
                <a:ea typeface="+mj-ea"/>
                <a:cs typeface="+mj-cs"/>
                <a:sym typeface="Avenir Roman"/>
              </a:rPr>
              <a:t> is an advanced technology that makes it possible to open an interactive communication session between the user's browser and a server. With this API, you can send messages to a server and receive event-driven responses without having to poll the server for a reply."</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is a communications protocol providing full-duplex communication channels over a single TCP connection.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Both are located at the application layer from the OSI model and as such depend on TCP at layer 4.</a:t>
            </a:r>
          </a:p>
          <a:p>
            <a:br>
              <a:rPr lang="en-US" sz="2400" b="0" dirty="0">
                <a:effectLst/>
                <a:latin typeface="+mj-lt"/>
                <a:ea typeface="+mj-ea"/>
                <a:cs typeface="+mj-cs"/>
                <a:sym typeface="Avenir Roman"/>
              </a:rPr>
            </a:br>
            <a:r>
              <a:rPr lang="en-US" sz="2400" b="0" dirty="0">
                <a:effectLst/>
                <a:latin typeface="+mj-lt"/>
                <a:ea typeface="+mj-ea"/>
                <a:cs typeface="+mj-cs"/>
                <a:sym typeface="Avenir Roman"/>
              </a:rPr>
              <a:t>7. Application</a:t>
            </a:r>
          </a:p>
          <a:p>
            <a:r>
              <a:rPr lang="en-US" sz="2400" b="0" dirty="0">
                <a:effectLst/>
                <a:latin typeface="+mj-lt"/>
                <a:ea typeface="+mj-ea"/>
                <a:cs typeface="+mj-cs"/>
                <a:sym typeface="Avenir Roman"/>
              </a:rPr>
              <a:t>6. Presentation</a:t>
            </a:r>
          </a:p>
          <a:p>
            <a:r>
              <a:rPr lang="en-US" sz="2400" b="0" dirty="0">
                <a:effectLst/>
                <a:latin typeface="+mj-lt"/>
                <a:ea typeface="+mj-ea"/>
                <a:cs typeface="+mj-cs"/>
                <a:sym typeface="Avenir Roman"/>
              </a:rPr>
              <a:t>5. Session</a:t>
            </a:r>
          </a:p>
          <a:p>
            <a:r>
              <a:rPr lang="en-US" sz="2400" b="0" dirty="0">
                <a:effectLst/>
                <a:latin typeface="+mj-lt"/>
                <a:ea typeface="+mj-ea"/>
                <a:cs typeface="+mj-cs"/>
                <a:sym typeface="Avenir Roman"/>
              </a:rPr>
              <a:t>4. Transport</a:t>
            </a:r>
          </a:p>
          <a:p>
            <a:r>
              <a:rPr lang="en-US" sz="2400" b="0" dirty="0">
                <a:effectLst/>
                <a:latin typeface="+mj-lt"/>
                <a:ea typeface="+mj-ea"/>
                <a:cs typeface="+mj-cs"/>
                <a:sym typeface="Avenir Roman"/>
              </a:rPr>
              <a:t>3. Network</a:t>
            </a:r>
          </a:p>
          <a:p>
            <a:r>
              <a:rPr lang="en-US" sz="2400" b="0" dirty="0">
                <a:effectLst/>
                <a:latin typeface="+mj-lt"/>
                <a:ea typeface="+mj-ea"/>
                <a:cs typeface="+mj-cs"/>
                <a:sym typeface="Avenir Roman"/>
              </a:rPr>
              <a:t>2. Data link</a:t>
            </a:r>
          </a:p>
          <a:p>
            <a:r>
              <a:rPr lang="en-US" sz="2400" b="0" dirty="0">
                <a:effectLst/>
                <a:latin typeface="+mj-lt"/>
                <a:ea typeface="+mj-ea"/>
                <a:cs typeface="+mj-cs"/>
                <a:sym typeface="Avenir Roman"/>
              </a:rPr>
              <a:t>1. Physical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RFC 6455 states that </a:t>
            </a:r>
            <a:r>
              <a:rPr lang="en-US" sz="2400" b="0" dirty="0" err="1">
                <a:effectLst/>
                <a:latin typeface="+mj-lt"/>
                <a:ea typeface="+mj-ea"/>
                <a:cs typeface="+mj-cs"/>
                <a:sym typeface="Avenir Roman"/>
              </a:rPr>
              <a:t>WebSocket</a:t>
            </a:r>
            <a:r>
              <a:rPr lang="en-US" sz="2400" b="0" dirty="0">
                <a:effectLst/>
                <a:latin typeface="+mj-lt"/>
                <a:ea typeface="+mj-ea"/>
                <a:cs typeface="+mj-cs"/>
                <a:sym typeface="Avenir Roman"/>
              </a:rPr>
              <a:t> "is designed to work over HTTP ports 80 and 443 as well as to support HTTP proxies and intermediaries" thus making it compatible with the HTTP protocol. To achieve compatibility, the </a:t>
            </a:r>
            <a:r>
              <a:rPr lang="en-US" sz="2400" b="0" dirty="0" err="1">
                <a:effectLst/>
                <a:latin typeface="+mj-lt"/>
                <a:ea typeface="+mj-ea"/>
                <a:cs typeface="+mj-cs"/>
                <a:sym typeface="Avenir Roman"/>
              </a:rPr>
              <a:t>WebSocket</a:t>
            </a:r>
            <a:r>
              <a:rPr lang="en-US" sz="2400" b="0" dirty="0">
                <a:effectLst/>
                <a:latin typeface="+mj-lt"/>
                <a:ea typeface="+mj-ea"/>
                <a:cs typeface="+mj-cs"/>
                <a:sym typeface="Avenir Roman"/>
              </a:rPr>
              <a:t> handshake uses the HTTP Upgrade header to change from the HTTP protocol to the </a:t>
            </a:r>
            <a:r>
              <a:rPr lang="en-US" sz="2400" b="0" dirty="0" err="1">
                <a:effectLst/>
                <a:latin typeface="+mj-lt"/>
                <a:ea typeface="+mj-ea"/>
                <a:cs typeface="+mj-cs"/>
                <a:sym typeface="Avenir Roman"/>
              </a:rPr>
              <a:t>WebSocket</a:t>
            </a:r>
            <a:r>
              <a:rPr lang="en-US" sz="2400" b="0" dirty="0">
                <a:effectLst/>
                <a:latin typeface="+mj-lt"/>
                <a:ea typeface="+mj-ea"/>
                <a:cs typeface="+mj-cs"/>
                <a:sym typeface="Avenir Roman"/>
              </a:rPr>
              <a:t> protocol.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There is a very good Wikipedia article on web-sockets. I encourage you to read it.</a:t>
            </a:r>
          </a:p>
          <a:p>
            <a:endParaRPr lang="en-US" dirty="0"/>
          </a:p>
        </p:txBody>
      </p:sp>
    </p:spTree>
    <p:extLst>
      <p:ext uri="{BB962C8B-B14F-4D97-AF65-F5344CB8AC3E}">
        <p14:creationId xmlns:p14="http://schemas.microsoft.com/office/powerpoint/2010/main" val="2179143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Proxies &amp; Radius proxies</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Blocked ports</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Firewalls</a:t>
            </a:r>
          </a:p>
          <a:p>
            <a:pPr marL="342900" marR="0" lvl="0" indent="-342900" defTabSz="457200" eaLnBrk="1" fontAlgn="auto" latinLnBrk="0" hangingPunct="1">
              <a:lnSpc>
                <a:spcPct val="125000"/>
              </a:lnSpc>
              <a:spcBef>
                <a:spcPts val="0"/>
              </a:spcBef>
              <a:spcAft>
                <a:spcPts val="0"/>
              </a:spcAft>
              <a:buClrTx/>
              <a:buSzTx/>
              <a:buFontTx/>
              <a:buChar char="-"/>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Proxy servers: On general there are few different issues with web sockets and proxies. First one is related to internet service providers and the way they handle their networks. Issues with radius proxies, blocked ports and so on... Second type of issues is related to the way the proxy is configured to handle the unsecured HTTP traffic and long lived connections (impact is lessened with HTTPS). Third: "With </a:t>
            </a:r>
            <a:r>
              <a:rPr lang="en-US" sz="2400" b="0" dirty="0" err="1">
                <a:effectLst/>
                <a:latin typeface="+mj-lt"/>
                <a:ea typeface="+mj-ea"/>
                <a:cs typeface="+mj-cs"/>
                <a:sym typeface="Avenir Roman"/>
              </a:rPr>
              <a:t>WebSockets</a:t>
            </a:r>
            <a:r>
              <a:rPr lang="en-US" sz="2400" b="0" dirty="0">
                <a:effectLst/>
                <a:latin typeface="+mj-lt"/>
                <a:ea typeface="+mj-ea"/>
                <a:cs typeface="+mj-cs"/>
                <a:sym typeface="Avenir Roman"/>
              </a:rPr>
              <a:t> you are forced to run TCP proxies as opposed to HTTP proxies. TCP proxies can not inject headers, rewrite URLs or perform many of the roles we traditionally let our HTTP proxies take care of."</a:t>
            </a:r>
          </a:p>
          <a:p>
            <a:endParaRPr lang="en-US" dirty="0"/>
          </a:p>
        </p:txBody>
      </p:sp>
    </p:spTree>
    <p:extLst>
      <p:ext uri="{BB962C8B-B14F-4D97-AF65-F5344CB8AC3E}">
        <p14:creationId xmlns:p14="http://schemas.microsoft.com/office/powerpoint/2010/main" val="820974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No connection limit</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10 sockets * 5 tabs = 50</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No multiplexing</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Custom multiplexer</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Number of connections: The famous connection limit for HTTP requests that revolves around the number 6, doesn't apply to web sockets. 50 sockets = 50 connections. Ten browser tabs by 50 sockets = 500 </a:t>
            </a: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connections and so on. Since web socket is a different protocol for delivering data it's not automatically multiplexed over HTTP/2 connections. Implementing custom multiplexing both on the server and the client is too complicated to make sockets useful in the specified business case.</a:t>
            </a:r>
          </a:p>
          <a:p>
            <a:endParaRPr lang="en-US" dirty="0"/>
          </a:p>
        </p:txBody>
      </p:sp>
    </p:spTree>
    <p:extLst>
      <p:ext uri="{BB962C8B-B14F-4D97-AF65-F5344CB8AC3E}">
        <p14:creationId xmlns:p14="http://schemas.microsoft.com/office/powerpoint/2010/main" val="3418662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Moving users around servers</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Reconnecting sockets over MS infra</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Closed and re-opened</a:t>
            </a:r>
          </a:p>
          <a:p>
            <a:pPr marL="342900" marR="0" lvl="0" indent="-342900" defTabSz="457200" eaLnBrk="1" fontAlgn="auto" latinLnBrk="0" hangingPunct="1">
              <a:lnSpc>
                <a:spcPct val="125000"/>
              </a:lnSpc>
              <a:spcBef>
                <a:spcPts val="0"/>
              </a:spcBef>
              <a:spcAft>
                <a:spcPts val="0"/>
              </a:spcAft>
              <a:buClrTx/>
              <a:buSzTx/>
              <a:buFontTx/>
              <a:buChar char="-"/>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Load balancing: If every single user opens N number of sockets, proper load balancing is very complicated. When your servers get overloaded and you need to create new instances and terminated old ones depending on the implementation of your software the actions that are taken on "reconnect" can trigger a massive chain of refreshes and new requests for data that will overload your system. Web sockets needs to be maintained both on the server and on the client. It's not possible to move socket connections to different server if the current one experiences high load. They must be closed and reopened.</a:t>
            </a:r>
          </a:p>
          <a:p>
            <a:endParaRPr lang="en-US" dirty="0"/>
          </a:p>
        </p:txBody>
      </p:sp>
    </p:spTree>
    <p:extLst>
      <p:ext uri="{BB962C8B-B14F-4D97-AF65-F5344CB8AC3E}">
        <p14:creationId xmlns:p14="http://schemas.microsoft.com/office/powerpoint/2010/main" val="9455144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Compression of data</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Multiplexing</a:t>
            </a:r>
          </a:p>
          <a:p>
            <a:pPr marL="342900" marR="0" lvl="0" indent="-342900" defTabSz="457200" eaLnBrk="1" fontAlgn="auto" latinLnBrk="0" hangingPunct="1">
              <a:lnSpc>
                <a:spcPct val="125000"/>
              </a:lnSpc>
              <a:spcBef>
                <a:spcPts val="0"/>
              </a:spcBef>
              <a:spcAft>
                <a:spcPts val="0"/>
              </a:spcAft>
              <a:buClrTx/>
              <a:buSzTx/>
              <a:buFontTx/>
              <a:buChar char="-"/>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Reinventing the wheel: With web sockets one must handle lot's of problems that are taken care of in HTTP on their own.</a:t>
            </a:r>
          </a:p>
          <a:p>
            <a:endParaRPr lang="en-US" dirty="0"/>
          </a:p>
        </p:txBody>
      </p:sp>
    </p:spTree>
    <p:extLst>
      <p:ext uri="{BB962C8B-B14F-4D97-AF65-F5344CB8AC3E}">
        <p14:creationId xmlns:p14="http://schemas.microsoft.com/office/powerpoint/2010/main" val="294977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3655150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4031196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i="1" dirty="0">
                <a:effectLst/>
                <a:latin typeface="+mj-lt"/>
                <a:ea typeface="+mj-ea"/>
                <a:cs typeface="+mj-cs"/>
                <a:sym typeface="Avenir Roman"/>
              </a:rPr>
              <a:t>*Via MDN:*</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&gt;"The EventSource interface is used to receive server-sent events. It connects to a server over HTTP and receives events in text/event-stream format without closing the connection."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Main difference to Long polling is that we get only one connection and keep an event stream going through it. Long polling creates a new connection for every poll - ergo the headers overhead.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Server-Sent Events are real-time events emitted by the server and received by the browser. They’re similar to </a:t>
            </a:r>
            <a:r>
              <a:rPr lang="en-US" sz="2400" b="0" dirty="0" err="1">
                <a:effectLst/>
                <a:latin typeface="+mj-lt"/>
                <a:ea typeface="+mj-ea"/>
                <a:cs typeface="+mj-cs"/>
                <a:sym typeface="Avenir Roman"/>
              </a:rPr>
              <a:t>WebSockets</a:t>
            </a:r>
            <a:r>
              <a:rPr lang="en-US" sz="2400" b="0" dirty="0">
                <a:effectLst/>
                <a:latin typeface="+mj-lt"/>
                <a:ea typeface="+mj-ea"/>
                <a:cs typeface="+mj-cs"/>
                <a:sym typeface="Avenir Roman"/>
              </a:rPr>
              <a:t> in that they happen in real time, but they’re very much a one-way communication method from the server.</a:t>
            </a:r>
          </a:p>
          <a:p>
            <a:endParaRPr lang="en-US" sz="2400" b="0" dirty="0">
              <a:effectLst/>
              <a:latin typeface="+mj-lt"/>
              <a:ea typeface="+mj-ea"/>
              <a:cs typeface="+mj-cs"/>
              <a:sym typeface="Avenir Roman"/>
            </a:endParaRPr>
          </a:p>
          <a:p>
            <a:r>
              <a:rPr lang="en-US" sz="2400" b="1" dirty="0">
                <a:effectLst/>
                <a:latin typeface="+mj-lt"/>
                <a:ea typeface="+mj-ea"/>
                <a:cs typeface="+mj-cs"/>
                <a:sym typeface="Avenir Roman"/>
              </a:rPr>
              <a:t>### Unique features</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 The connection stream is from the server and read-only.</a:t>
            </a:r>
          </a:p>
          <a:p>
            <a:r>
              <a:rPr lang="en-US" sz="2400" b="0" dirty="0">
                <a:effectLst/>
                <a:latin typeface="+mj-lt"/>
                <a:ea typeface="+mj-ea"/>
                <a:cs typeface="+mj-cs"/>
                <a:sym typeface="Avenir Roman"/>
              </a:rPr>
              <a:t>- They use regular HTTP requests for the persistent connection, not a special protocol.</a:t>
            </a:r>
          </a:p>
          <a:p>
            <a:r>
              <a:rPr lang="en-US" sz="2400" b="0" dirty="0">
                <a:effectLst/>
                <a:latin typeface="+mj-lt"/>
                <a:ea typeface="+mj-ea"/>
                <a:cs typeface="+mj-cs"/>
                <a:sym typeface="Avenir Roman"/>
              </a:rPr>
              <a:t>- If the connection drops, the EventSource fires an error event and automatically tries to reconnect. The server can also control the timeout before the client tries to reconnect.</a:t>
            </a:r>
          </a:p>
          <a:p>
            <a:r>
              <a:rPr lang="en-US" sz="2400" b="0" dirty="0">
                <a:effectLst/>
                <a:latin typeface="+mj-lt"/>
                <a:ea typeface="+mj-ea"/>
                <a:cs typeface="+mj-cs"/>
                <a:sym typeface="Avenir Roman"/>
              </a:rPr>
              <a:t>- Clients can send a unique ID with messages. When a client tries to reconnect after a dropped connection, it will send the last known ID. Then the server can see that the client missed ```n``` messages and send the backlog of missed messages on reconnect.</a:t>
            </a:r>
          </a:p>
          <a:p>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p:txBody>
      </p:sp>
    </p:spTree>
    <p:extLst>
      <p:ext uri="{BB962C8B-B14F-4D97-AF65-F5344CB8AC3E}">
        <p14:creationId xmlns:p14="http://schemas.microsoft.com/office/powerpoint/2010/main" val="2256301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What we see from the example is that the client side is fairly simple. Connect to our source and wait to receive messages.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To enable servers to push data to Web pages over HTTP or using dedicated server-push protocols, the specification introduces the ```EventSource``` interface on client.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Using this API consists of creating an ```EventSource``` object and registering an event listener.</a:t>
            </a:r>
          </a:p>
          <a:p>
            <a:br>
              <a:rPr lang="en-US" sz="2400" b="0" dirty="0">
                <a:effectLst/>
                <a:latin typeface="+mj-lt"/>
                <a:ea typeface="+mj-ea"/>
                <a:cs typeface="+mj-cs"/>
                <a:sym typeface="Avenir Roman"/>
              </a:rPr>
            </a:br>
            <a:r>
              <a:rPr lang="en-US" sz="2400" b="0" i="1" dirty="0">
                <a:effectLst/>
                <a:latin typeface="+mj-lt"/>
                <a:ea typeface="+mj-ea"/>
                <a:cs typeface="+mj-cs"/>
                <a:sym typeface="Avenir Roman"/>
              </a:rPr>
              <a:t>_NOTE: client implementation for web-sockets looks very similar to this. Complexity with sockets lies in the IT infrastructure and server implementation._</a:t>
            </a:r>
            <a:r>
              <a:rPr lang="en-US" sz="2400" b="0" dirty="0">
                <a:effectLst/>
                <a:latin typeface="+mj-lt"/>
                <a:ea typeface="+mj-ea"/>
                <a:cs typeface="+mj-cs"/>
                <a:sym typeface="Avenir Roman"/>
              </a:rPr>
              <a:t> </a:t>
            </a:r>
          </a:p>
          <a:p>
            <a:endParaRPr lang="en-US" dirty="0"/>
          </a:p>
        </p:txBody>
      </p:sp>
    </p:spTree>
    <p:extLst>
      <p:ext uri="{BB962C8B-B14F-4D97-AF65-F5344CB8AC3E}">
        <p14:creationId xmlns:p14="http://schemas.microsoft.com/office/powerpoint/2010/main" val="1928337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indent="-342900">
              <a:buFontTx/>
              <a:buChar char="-"/>
            </a:pPr>
            <a:r>
              <a:rPr lang="en-US" dirty="0"/>
              <a:t>HTTP/2</a:t>
            </a:r>
          </a:p>
          <a:p>
            <a:pPr marL="342900" indent="-342900">
              <a:buFontTx/>
              <a:buChar char="-"/>
            </a:pPr>
            <a:r>
              <a:rPr lang="en-US" dirty="0"/>
              <a:t>Multiplexing</a:t>
            </a:r>
          </a:p>
          <a:p>
            <a:pPr marL="342900" indent="-342900">
              <a:buFontTx/>
              <a:buChar char="-"/>
            </a:pPr>
            <a:r>
              <a:rPr lang="en-US" dirty="0"/>
              <a:t>Traffic efficient</a:t>
            </a:r>
          </a:p>
        </p:txBody>
      </p:sp>
    </p:spTree>
    <p:extLst>
      <p:ext uri="{BB962C8B-B14F-4D97-AF65-F5344CB8AC3E}">
        <p14:creationId xmlns:p14="http://schemas.microsoft.com/office/powerpoint/2010/main" val="77319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Each ```EventSource``` object has the following members: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URL - set during construction.</a:t>
            </a:r>
          </a:p>
          <a:p>
            <a:r>
              <a:rPr lang="en-US" sz="2400" b="0" dirty="0">
                <a:effectLst/>
                <a:latin typeface="+mj-lt"/>
                <a:ea typeface="+mj-ea"/>
                <a:cs typeface="+mj-cs"/>
                <a:sym typeface="Avenir Roman"/>
              </a:rPr>
              <a:t>- Request - initially is null.</a:t>
            </a:r>
          </a:p>
          <a:p>
            <a:r>
              <a:rPr lang="en-US" sz="2400" b="0" dirty="0">
                <a:effectLst/>
                <a:latin typeface="+mj-lt"/>
                <a:ea typeface="+mj-ea"/>
                <a:cs typeface="+mj-cs"/>
                <a:sym typeface="Avenir Roman"/>
              </a:rPr>
              <a:t>- Reconnection time - value in </a:t>
            </a:r>
            <a:r>
              <a:rPr lang="en-US" sz="2400" b="0" dirty="0" err="1">
                <a:effectLst/>
                <a:latin typeface="+mj-lt"/>
                <a:ea typeface="+mj-ea"/>
                <a:cs typeface="+mj-cs"/>
                <a:sym typeface="Avenir Roman"/>
              </a:rPr>
              <a:t>ms.</a:t>
            </a:r>
            <a:r>
              <a:rPr lang="en-US" sz="2400" b="0" dirty="0">
                <a:effectLst/>
                <a:latin typeface="+mj-lt"/>
                <a:ea typeface="+mj-ea"/>
                <a:cs typeface="+mj-cs"/>
                <a:sym typeface="Avenir Roman"/>
              </a:rPr>
              <a:t> User-agent-defined value.</a:t>
            </a:r>
          </a:p>
          <a:p>
            <a:r>
              <a:rPr lang="en-US" sz="2400" b="0" dirty="0">
                <a:effectLst/>
                <a:latin typeface="+mj-lt"/>
                <a:ea typeface="+mj-ea"/>
                <a:cs typeface="+mj-cs"/>
                <a:sym typeface="Avenir Roman"/>
              </a:rPr>
              <a:t>- Last event ID - initially an empty string.</a:t>
            </a:r>
          </a:p>
          <a:p>
            <a:r>
              <a:rPr lang="en-US" sz="2400" b="0" dirty="0">
                <a:effectLst/>
                <a:latin typeface="+mj-lt"/>
                <a:ea typeface="+mj-ea"/>
                <a:cs typeface="+mj-cs"/>
                <a:sym typeface="Avenir Roman"/>
              </a:rPr>
              <a:t>- Ready state - state of the connection</a:t>
            </a:r>
          </a:p>
          <a:p>
            <a:r>
              <a:rPr lang="en-US" sz="2400" b="0" dirty="0">
                <a:effectLst/>
                <a:latin typeface="+mj-lt"/>
                <a:ea typeface="+mj-ea"/>
                <a:cs typeface="+mj-cs"/>
                <a:sym typeface="Avenir Roman"/>
              </a:rPr>
              <a:t>	- CONNECTING (0)</a:t>
            </a:r>
          </a:p>
          <a:p>
            <a:r>
              <a:rPr lang="en-US" sz="2400" b="0" dirty="0">
                <a:effectLst/>
                <a:latin typeface="+mj-lt"/>
                <a:ea typeface="+mj-ea"/>
                <a:cs typeface="+mj-cs"/>
                <a:sym typeface="Avenir Roman"/>
              </a:rPr>
              <a:t>	- OPEN (1)</a:t>
            </a:r>
          </a:p>
          <a:p>
            <a:r>
              <a:rPr lang="en-US" sz="2400" b="0" dirty="0">
                <a:effectLst/>
                <a:latin typeface="+mj-lt"/>
                <a:ea typeface="+mj-ea"/>
                <a:cs typeface="+mj-cs"/>
                <a:sym typeface="Avenir Roman"/>
              </a:rPr>
              <a:t>	- CLOSED (2)</a:t>
            </a:r>
          </a:p>
          <a:p>
            <a:br>
              <a:rPr lang="en-US" sz="2400" b="0" dirty="0">
                <a:effectLst/>
                <a:latin typeface="+mj-lt"/>
                <a:ea typeface="+mj-ea"/>
                <a:cs typeface="+mj-cs"/>
                <a:sym typeface="Avenir Roman"/>
              </a:rPr>
            </a:br>
            <a:r>
              <a:rPr lang="en-US" sz="2400" b="0" dirty="0">
                <a:effectLst/>
                <a:latin typeface="+mj-lt"/>
                <a:ea typeface="+mj-ea"/>
                <a:cs typeface="+mj-cs"/>
                <a:sym typeface="Avenir Roman"/>
              </a:rPr>
              <a:t>Apart from the URL all are treated like private and cannot be accessed from outside.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Build-in events: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1. Open</a:t>
            </a:r>
          </a:p>
          <a:p>
            <a:r>
              <a:rPr lang="en-US" sz="2400" b="0" dirty="0">
                <a:effectLst/>
                <a:latin typeface="+mj-lt"/>
                <a:ea typeface="+mj-ea"/>
                <a:cs typeface="+mj-cs"/>
                <a:sym typeface="Avenir Roman"/>
              </a:rPr>
              <a:t>1. Message</a:t>
            </a:r>
          </a:p>
          <a:p>
            <a:r>
              <a:rPr lang="en-US" sz="2400" b="0" dirty="0">
                <a:effectLst/>
                <a:latin typeface="+mj-lt"/>
                <a:ea typeface="+mj-ea"/>
                <a:cs typeface="+mj-cs"/>
                <a:sym typeface="Avenir Roman"/>
              </a:rPr>
              <a:t>1. Error</a:t>
            </a:r>
          </a:p>
          <a:p>
            <a:endParaRPr lang="en-US" dirty="0"/>
          </a:p>
        </p:txBody>
      </p:sp>
    </p:spTree>
    <p:extLst>
      <p:ext uri="{BB962C8B-B14F-4D97-AF65-F5344CB8AC3E}">
        <p14:creationId xmlns:p14="http://schemas.microsoft.com/office/powerpoint/2010/main" val="3417535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Well if the client is that simple, maybe the server implementation is complex?</a:t>
            </a:r>
          </a:p>
          <a:p>
            <a:r>
              <a:rPr lang="en-US" sz="2400" b="0" dirty="0">
                <a:effectLst/>
                <a:latin typeface="+mj-lt"/>
                <a:ea typeface="+mj-ea"/>
                <a:cs typeface="+mj-cs"/>
                <a:sym typeface="Avenir Roman"/>
              </a:rPr>
              <a:t>Server handler for SSE may look like this: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define a function that is going to handle the response:</a:t>
            </a:r>
            <a:br>
              <a:rPr lang="en-US" sz="2400" b="0" dirty="0">
                <a:effectLst/>
                <a:latin typeface="+mj-lt"/>
                <a:ea typeface="+mj-ea"/>
                <a:cs typeface="+mj-cs"/>
                <a:sym typeface="Avenir Roman"/>
              </a:rPr>
            </a:br>
            <a:r>
              <a:rPr lang="en-US" sz="2400" b="0" dirty="0">
                <a:effectLst/>
                <a:latin typeface="+mj-lt"/>
                <a:ea typeface="+mj-ea"/>
                <a:cs typeface="+mj-cs"/>
                <a:sym typeface="Avenir Roman"/>
              </a:rPr>
              <a:t>1. Setup headers</a:t>
            </a:r>
          </a:p>
          <a:p>
            <a:r>
              <a:rPr lang="en-US" sz="2400" b="0" dirty="0">
                <a:effectLst/>
                <a:latin typeface="+mj-lt"/>
                <a:ea typeface="+mj-ea"/>
                <a:cs typeface="+mj-cs"/>
                <a:sym typeface="Avenir Roman"/>
              </a:rPr>
              <a:t>2. Create message</a:t>
            </a:r>
          </a:p>
          <a:p>
            <a:r>
              <a:rPr lang="en-US" sz="2400" b="0" dirty="0">
                <a:effectLst/>
                <a:latin typeface="+mj-lt"/>
                <a:ea typeface="+mj-ea"/>
                <a:cs typeface="+mj-cs"/>
                <a:sym typeface="Avenir Roman"/>
              </a:rPr>
              <a:t>3. Send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Not that you don't see a ```send()``` or ```push()``` method call. This is because the standard defines that the message is going to be sent as soon as it receive two ```\n\n``` characters as in the example: ```</a:t>
            </a:r>
            <a:r>
              <a:rPr lang="en-US" sz="2400" b="0" dirty="0" err="1">
                <a:effectLst/>
                <a:latin typeface="+mj-lt"/>
                <a:ea typeface="+mj-ea"/>
                <a:cs typeface="+mj-cs"/>
                <a:sym typeface="Avenir Roman"/>
              </a:rPr>
              <a:t>response.write</a:t>
            </a:r>
            <a:r>
              <a:rPr lang="en-US" sz="2400" b="0" dirty="0">
                <a:effectLst/>
                <a:latin typeface="+mj-lt"/>
                <a:ea typeface="+mj-ea"/>
                <a:cs typeface="+mj-cs"/>
                <a:sym typeface="Avenir Roman"/>
              </a:rPr>
              <a:t>("data: " + data + '\n\n');```. This will immediately push the message to the client.</a:t>
            </a: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a:p>
            <a:endParaRPr lang="en-US" dirty="0"/>
          </a:p>
        </p:txBody>
      </p:sp>
    </p:spTree>
    <p:extLst>
      <p:ext uri="{BB962C8B-B14F-4D97-AF65-F5344CB8AC3E}">
        <p14:creationId xmlns:p14="http://schemas.microsoft.com/office/powerpoint/2010/main" val="24133647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As said before message can contain few properties: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1. Id - If the field value does not contain U+0000 NULL, then set the last event ID buffer to the field value. Otherwise, ignore the field.</a:t>
            </a:r>
          </a:p>
          <a:p>
            <a:r>
              <a:rPr lang="en-US" sz="2400" b="0" dirty="0">
                <a:effectLst/>
                <a:latin typeface="+mj-lt"/>
                <a:ea typeface="+mj-ea"/>
                <a:cs typeface="+mj-cs"/>
                <a:sym typeface="Avenir Roman"/>
              </a:rPr>
              <a:t>2. Data - Append the field value to the data buffer, then append a single U+000A LINE FEED (LF) character to the data buffer.</a:t>
            </a:r>
          </a:p>
          <a:p>
            <a:r>
              <a:rPr lang="en-US" sz="2400" b="0" dirty="0">
                <a:effectLst/>
                <a:latin typeface="+mj-lt"/>
                <a:ea typeface="+mj-ea"/>
                <a:cs typeface="+mj-cs"/>
                <a:sym typeface="Avenir Roman"/>
              </a:rPr>
              <a:t>3. Event - Set the event type buffer to field value.</a:t>
            </a:r>
          </a:p>
          <a:p>
            <a:r>
              <a:rPr lang="en-US" sz="2400" b="0" dirty="0">
                <a:effectLst/>
                <a:latin typeface="+mj-lt"/>
                <a:ea typeface="+mj-ea"/>
                <a:cs typeface="+mj-cs"/>
                <a:sym typeface="Avenir Roman"/>
              </a:rPr>
              <a:t>4. Retry - If the field value consists of only ASCII digits, then interpret the field value as an integer in base ten, and set the event stream's reconnection time to that integer. Otherwise, ignore the field.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Anything else will be ignored. We can't introduce our own fields.</a:t>
            </a:r>
          </a:p>
          <a:p>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Example with added custom ```event```:</a:t>
            </a:r>
          </a:p>
          <a:p>
            <a:endParaRPr lang="en-US" sz="2400" b="0" dirty="0">
              <a:effectLst/>
              <a:latin typeface="+mj-lt"/>
              <a:ea typeface="+mj-ea"/>
              <a:cs typeface="+mj-cs"/>
              <a:sym typeface="Avenir Roman"/>
            </a:endParaRPr>
          </a:p>
          <a:p>
            <a:endParaRPr lang="en-US" dirty="0"/>
          </a:p>
        </p:txBody>
      </p:sp>
    </p:spTree>
    <p:extLst>
      <p:ext uri="{BB962C8B-B14F-4D97-AF65-F5344CB8AC3E}">
        <p14:creationId xmlns:p14="http://schemas.microsoft.com/office/powerpoint/2010/main" val="40383262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You can send multiple messages separated by a new line as long as you provide different IDs.</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This vastly simplifies what we can do with our data.</a:t>
            </a:r>
          </a:p>
          <a:p>
            <a:endParaRPr lang="en-US" dirty="0"/>
          </a:p>
        </p:txBody>
      </p:sp>
    </p:spTree>
    <p:extLst>
      <p:ext uri="{BB962C8B-B14F-4D97-AF65-F5344CB8AC3E}">
        <p14:creationId xmlns:p14="http://schemas.microsoft.com/office/powerpoint/2010/main" val="1217014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The backend has some specifics that needs to be addressed to have a working implementation of SSE. Best case scenario you will be using event loop based server like NodeJS, Kestrel or Twisted. Idea being that with thread based solution you will have thread per connection =&gt; 1000 connections = 1000 threads. With event loop solution you will have 1 thread for 1000 connections.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1. You can only accept EventSource requests if the HTTP request says it can accept the event-stream MIME type.</a:t>
            </a:r>
          </a:p>
          <a:p>
            <a:r>
              <a:rPr lang="en-US" sz="2400" b="0" dirty="0">
                <a:effectLst/>
                <a:latin typeface="+mj-lt"/>
                <a:ea typeface="+mj-ea"/>
                <a:cs typeface="+mj-cs"/>
                <a:sym typeface="Avenir Roman"/>
              </a:rPr>
              <a:t>2. You need to maintain a list of all the connected users in order to emit new events.</a:t>
            </a:r>
          </a:p>
          <a:p>
            <a:r>
              <a:rPr lang="en-US" sz="2400" b="0" dirty="0">
                <a:effectLst/>
                <a:latin typeface="+mj-lt"/>
                <a:ea typeface="+mj-ea"/>
                <a:cs typeface="+mj-cs"/>
                <a:sym typeface="Avenir Roman"/>
              </a:rPr>
              <a:t>3. You should listen for dropped connections and remove them from the list of connected users.</a:t>
            </a:r>
          </a:p>
          <a:p>
            <a:r>
              <a:rPr lang="en-US" sz="2400" b="0" dirty="0">
                <a:effectLst/>
                <a:latin typeface="+mj-lt"/>
                <a:ea typeface="+mj-ea"/>
                <a:cs typeface="+mj-cs"/>
                <a:sym typeface="Avenir Roman"/>
              </a:rPr>
              <a:t>4. You should optionally maintain a history of messages so that reconnecting clients can catch up on missed messages.</a:t>
            </a:r>
          </a:p>
          <a:p>
            <a:endParaRPr lang="en-US" sz="2400" b="0" dirty="0">
              <a:effectLst/>
              <a:latin typeface="+mj-lt"/>
              <a:ea typeface="+mj-ea"/>
              <a:cs typeface="+mj-cs"/>
              <a:sym typeface="Avenir Roman"/>
            </a:endParaRPr>
          </a:p>
        </p:txBody>
      </p:sp>
    </p:spTree>
    <p:extLst>
      <p:ext uri="{BB962C8B-B14F-4D97-AF65-F5344CB8AC3E}">
        <p14:creationId xmlns:p14="http://schemas.microsoft.com/office/powerpoint/2010/main" val="23088464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 Legacy proxy servers are known to, in certain cases, drop HTTP connections after a short timeout. To protect against such proxy servers, authors can include a comment line (one starting with a ':' character) every 15 seconds or so.</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Authors wishing to relate event source connections to each other or to specific documents previously served might find that relying on IP addresses doesn't work, as individual clients can have multiple IP addresses (due to having multiple proxy servers) and individual IP addresses can have multiple clients (due to sharing a proxy server). It is better to include a unique identifier in the document when it is served and then pass that identifier as part of the URL when the connection is established.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Authors are also cautioned that HTTP chunking can have unexpected negative effects on the reliability of this protocol, in particular if the chunking is done by a different layer unaware of the timing requirements. If this is a problem, chunking can be disabled for serving event streams.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Clients that support HTTP's per-server connection limitation might run into trouble when opening multiple pages from a site if each page has an EventSource to the same domain. Authors can avoid this using the relatively complex mechanism of using unique domain names per connection, or by allowing the user to enable or disable the EventSource functionality on a per-page basis, or by sharing a single EventSource object using a shared worker.</a:t>
            </a:r>
          </a:p>
          <a:p>
            <a:endParaRPr lang="en-US" sz="2400" b="0" dirty="0">
              <a:effectLst/>
              <a:latin typeface="+mj-lt"/>
              <a:ea typeface="+mj-ea"/>
              <a:cs typeface="+mj-cs"/>
              <a:sym typeface="Avenir Roman"/>
            </a:endParaRPr>
          </a:p>
          <a:p>
            <a:r>
              <a:rPr lang="en-US" sz="2400" b="0" dirty="0">
                <a:effectLst/>
                <a:latin typeface="+mj-lt"/>
                <a:ea typeface="+mj-ea"/>
                <a:cs typeface="+mj-cs"/>
                <a:sym typeface="Avenir Roman"/>
              </a:rPr>
              <a:t>- Browser support</a:t>
            </a:r>
          </a:p>
        </p:txBody>
      </p:sp>
    </p:spTree>
    <p:extLst>
      <p:ext uri="{BB962C8B-B14F-4D97-AF65-F5344CB8AC3E}">
        <p14:creationId xmlns:p14="http://schemas.microsoft.com/office/powerpoint/2010/main" val="1398260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27855481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1015518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dirty="0"/>
              <a:t>Browser support</a:t>
            </a:r>
          </a:p>
        </p:txBody>
      </p:sp>
    </p:spTree>
    <p:extLst>
      <p:ext uri="{BB962C8B-B14F-4D97-AF65-F5344CB8AC3E}">
        <p14:creationId xmlns:p14="http://schemas.microsoft.com/office/powerpoint/2010/main" val="2475607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1. It's automatically multiplexed over HTTP/2</a:t>
            </a:r>
          </a:p>
          <a:p>
            <a:r>
              <a:rPr lang="en-US" sz="2400" b="0" dirty="0">
                <a:effectLst/>
                <a:latin typeface="+mj-lt"/>
                <a:ea typeface="+mj-ea"/>
                <a:cs typeface="+mj-cs"/>
                <a:sym typeface="Avenir Roman"/>
              </a:rPr>
              <a:t>2. Data efficient</a:t>
            </a:r>
          </a:p>
          <a:p>
            <a:r>
              <a:rPr lang="en-US" sz="2400" b="0" dirty="0">
                <a:effectLst/>
                <a:latin typeface="+mj-lt"/>
                <a:ea typeface="+mj-ea"/>
                <a:cs typeface="+mj-cs"/>
                <a:sym typeface="Avenir Roman"/>
              </a:rPr>
              <a:t>3. Limits the number of connections</a:t>
            </a:r>
          </a:p>
          <a:p>
            <a:r>
              <a:rPr lang="en-US" sz="2400" b="0" dirty="0">
                <a:effectLst/>
                <a:latin typeface="+mj-lt"/>
                <a:ea typeface="+mj-ea"/>
                <a:cs typeface="+mj-cs"/>
                <a:sym typeface="Avenir Roman"/>
              </a:rPr>
              <a:t>4. Provides mechanism to save the battery by offloading the connection to a proxy</a:t>
            </a:r>
          </a:p>
          <a:p>
            <a:endParaRPr lang="en-US" dirty="0"/>
          </a:p>
        </p:txBody>
      </p:sp>
    </p:spTree>
    <p:extLst>
      <p:ext uri="{BB962C8B-B14F-4D97-AF65-F5344CB8AC3E}">
        <p14:creationId xmlns:p14="http://schemas.microsoft.com/office/powerpoint/2010/main" val="252704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dirty="0"/>
              <a:t>What are our options?</a:t>
            </a:r>
          </a:p>
          <a:p>
            <a:r>
              <a:rPr lang="en-US" dirty="0"/>
              <a:t>Polling</a:t>
            </a:r>
          </a:p>
          <a:p>
            <a:r>
              <a:rPr lang="en-US" dirty="0"/>
              <a:t>Sockets</a:t>
            </a:r>
          </a:p>
          <a:p>
            <a:r>
              <a:rPr lang="en-US" dirty="0"/>
              <a:t>SSE</a:t>
            </a:r>
          </a:p>
          <a:p>
            <a:endParaRPr lang="en-US" dirty="0"/>
          </a:p>
        </p:txBody>
      </p:sp>
    </p:spTree>
    <p:extLst>
      <p:ext uri="{BB962C8B-B14F-4D97-AF65-F5344CB8AC3E}">
        <p14:creationId xmlns:p14="http://schemas.microsoft.com/office/powerpoint/2010/main" val="1931822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In short: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Client ask the server for data. Server has no data and waits for some amount of time.</a:t>
            </a:r>
          </a:p>
          <a:p>
            <a:r>
              <a:rPr lang="en-US" sz="2400" b="0" dirty="0">
                <a:effectLst/>
                <a:latin typeface="+mj-lt"/>
                <a:ea typeface="+mj-ea"/>
                <a:cs typeface="+mj-cs"/>
                <a:sym typeface="Avenir Roman"/>
              </a:rPr>
              <a:t>- If something pops up during the wait, server sends it and closes request.</a:t>
            </a:r>
          </a:p>
          <a:p>
            <a:r>
              <a:rPr lang="en-US" sz="2400" b="0" dirty="0">
                <a:effectLst/>
                <a:latin typeface="+mj-lt"/>
                <a:ea typeface="+mj-ea"/>
                <a:cs typeface="+mj-cs"/>
                <a:sym typeface="Avenir Roman"/>
              </a:rPr>
              <a:t>- If there is nothing to send and the maximum wait time is achieved, server sent response that there is not data.</a:t>
            </a:r>
          </a:p>
          <a:p>
            <a:r>
              <a:rPr lang="en-US" sz="2400" b="0" dirty="0">
                <a:effectLst/>
                <a:latin typeface="+mj-lt"/>
                <a:ea typeface="+mj-ea"/>
                <a:cs typeface="+mj-cs"/>
                <a:sym typeface="Avenir Roman"/>
              </a:rPr>
              <a:t>- In both cases client opens the next request for data.</a:t>
            </a:r>
          </a:p>
          <a:p>
            <a:r>
              <a:rPr lang="en-US" sz="2400" b="0" dirty="0">
                <a:effectLst/>
                <a:latin typeface="+mj-lt"/>
                <a:ea typeface="+mj-ea"/>
                <a:cs typeface="+mj-cs"/>
                <a:sym typeface="Avenir Roman"/>
              </a:rPr>
              <a:t>- Lather, rinse, repeat</a:t>
            </a:r>
          </a:p>
          <a:p>
            <a:endParaRPr lang="en-US" dirty="0"/>
          </a:p>
          <a:p>
            <a:r>
              <a:rPr lang="en-US" dirty="0"/>
              <a:t>Annoying “are we there” child on the back seat of your car.</a:t>
            </a:r>
          </a:p>
        </p:txBody>
      </p:sp>
    </p:spTree>
    <p:extLst>
      <p:ext uri="{BB962C8B-B14F-4D97-AF65-F5344CB8AC3E}">
        <p14:creationId xmlns:p14="http://schemas.microsoft.com/office/powerpoint/2010/main" val="1987578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indent="-342900">
              <a:buFontTx/>
              <a:buChar char="-"/>
            </a:pPr>
            <a:r>
              <a:rPr lang="en-US" sz="2400" b="0" dirty="0">
                <a:effectLst/>
                <a:latin typeface="+mj-lt"/>
                <a:ea typeface="+mj-ea"/>
                <a:cs typeface="+mj-cs"/>
                <a:sym typeface="Avenir Roman"/>
              </a:rPr>
              <a:t>Complete message</a:t>
            </a:r>
          </a:p>
          <a:p>
            <a:pPr marL="342900" indent="-342900">
              <a:buFontTx/>
              <a:buChar char="-"/>
            </a:pPr>
            <a:r>
              <a:rPr lang="en-US" sz="2400" b="0" dirty="0">
                <a:effectLst/>
                <a:latin typeface="+mj-lt"/>
                <a:ea typeface="+mj-ea"/>
                <a:cs typeface="+mj-cs"/>
                <a:sym typeface="Avenir Roman"/>
              </a:rPr>
              <a:t>All headers</a:t>
            </a:r>
          </a:p>
          <a:p>
            <a:pPr marL="342900" indent="-342900">
              <a:buFontTx/>
              <a:buChar char="-"/>
            </a:pPr>
            <a:r>
              <a:rPr lang="en-US" sz="2400" b="0" dirty="0">
                <a:effectLst/>
                <a:latin typeface="+mj-lt"/>
                <a:ea typeface="+mj-ea"/>
                <a:cs typeface="+mj-cs"/>
                <a:sym typeface="Avenir Roman"/>
              </a:rPr>
              <a:t>Useless traffic</a:t>
            </a:r>
          </a:p>
          <a:p>
            <a:endParaRPr lang="en-US" sz="2400" b="0" dirty="0">
              <a:effectLst/>
              <a:latin typeface="+mj-lt"/>
              <a:ea typeface="+mj-ea"/>
              <a:cs typeface="+mj-cs"/>
              <a:sym typeface="Avenir Roman"/>
            </a:endParaRPr>
          </a:p>
          <a:p>
            <a:r>
              <a:rPr lang="en-US" sz="2400" b="0" dirty="0">
                <a:effectLst/>
                <a:latin typeface="+mj-lt"/>
                <a:ea typeface="+mj-ea"/>
                <a:cs typeface="+mj-cs"/>
                <a:sym typeface="Avenir Roman"/>
              </a:rPr>
              <a:t>- Header overhead: Every long poll request and long poll response is a complete HTTP message and thus contains a full set of HTTP headers in the message framing. For small, infrequent messages, the headers can represent a large percentage of the data transmitted. For fast small messages this introduces overhead in terms of data transfer. The actual useful payload is much less than the total transmitted bytes. Example: 15 KB of headers for 5 KB of data...</a:t>
            </a: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a:p>
            <a:endParaRPr lang="en-US" dirty="0"/>
          </a:p>
        </p:txBody>
      </p:sp>
    </p:spTree>
    <p:extLst>
      <p:ext uri="{BB962C8B-B14F-4D97-AF65-F5344CB8AC3E}">
        <p14:creationId xmlns:p14="http://schemas.microsoft.com/office/powerpoint/2010/main" val="391174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Delayed data</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Network transits</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Packet loss</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Retransmission</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Maximal latency: After a response, the server needs to wait for the next request before another message can be sent to the client. While the average latency for long polling is close to one network transit, the maximum latency is over three network transits - response, request, response. However due to packet loss and retransmission maximum latency for any TCP/IP protocol will be more than three network transits (avoidable with HTTP pipelining).</a:t>
            </a:r>
          </a:p>
          <a:p>
            <a:endParaRPr lang="en-US" dirty="0"/>
          </a:p>
        </p:txBody>
      </p:sp>
    </p:spTree>
    <p:extLst>
      <p:ext uri="{BB962C8B-B14F-4D97-AF65-F5344CB8AC3E}">
        <p14:creationId xmlns:p14="http://schemas.microsoft.com/office/powerpoint/2010/main" val="2982276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Time to establish connection</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Connection establishment: although it can be avoided by using with persistent HTTP connection reusable for many poll requests it is tricky to time accordingly all your components to poll in short timed durations to keep the connection alive. Eventually depending on the server responses your polls will get desynchronized.</a:t>
            </a:r>
          </a:p>
          <a:p>
            <a:endParaRPr lang="en-US" dirty="0"/>
          </a:p>
        </p:txBody>
      </p:sp>
    </p:spTree>
    <p:extLst>
      <p:ext uri="{BB962C8B-B14F-4D97-AF65-F5344CB8AC3E}">
        <p14:creationId xmlns:p14="http://schemas.microsoft.com/office/powerpoint/2010/main" val="4151221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Stack messages</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Overflow the queue</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a:t>
            </a:r>
            <a:r>
              <a:rPr lang="en-US" sz="2400" b="0" i="0" dirty="0">
                <a:effectLst/>
                <a:latin typeface="+mj-lt"/>
                <a:ea typeface="+mj-ea"/>
                <a:cs typeface="+mj-cs"/>
                <a:sym typeface="Avenir Roman"/>
              </a:rPr>
              <a:t>A long polling client (or server) that is under load has a natural tendency to degrade in performance at the cost of message latency. When that happens, events that are pushed to the client will queue. This really depends on the implementation; in our case, we need to aggregate all the data as we are sending add/remove/update events to our widgets.</a:t>
            </a:r>
            <a:endParaRPr lang="en-US" dirty="0"/>
          </a:p>
        </p:txBody>
      </p:sp>
    </p:spTree>
    <p:extLst>
      <p:ext uri="{BB962C8B-B14F-4D97-AF65-F5344CB8AC3E}">
        <p14:creationId xmlns:p14="http://schemas.microsoft.com/office/powerpoint/2010/main" val="3000469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Proxies</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Timeouts</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Timeouts: Long poll requests need to remain pending or "hanging" until the server has something to send to the client. This can lead into the connection getting closed by the proxy server if being idle for too long.</a:t>
            </a:r>
          </a:p>
          <a:p>
            <a:endParaRPr lang="en-US" dirty="0"/>
          </a:p>
        </p:txBody>
      </p:sp>
    </p:spTree>
    <p:extLst>
      <p:ext uri="{BB962C8B-B14F-4D97-AF65-F5344CB8AC3E}">
        <p14:creationId xmlns:p14="http://schemas.microsoft.com/office/powerpoint/2010/main" val="3759847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57500" y="1920875"/>
            <a:ext cx="17145000" cy="4084638"/>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2857500" y="6164263"/>
            <a:ext cx="17145000" cy="2832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0564152-B2E8-42A3-804E-D8152797560C}"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62970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327872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8" y="625475"/>
            <a:ext cx="4929187" cy="9944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71625" y="625475"/>
            <a:ext cx="14635163" cy="99441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125558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457200" indent="-457200">
              <a:lnSpc>
                <a:spcPct val="100000"/>
              </a:lnSpc>
              <a:buFont typeface="Arial" panose="020B0604020202020204" pitchFamily="34" charset="0"/>
              <a:buChar char="•"/>
              <a:defRPr sz="4000"/>
            </a:lvl1pPr>
            <a:lvl2pPr marL="914400" indent="-457200">
              <a:lnSpc>
                <a:spcPct val="100000"/>
              </a:lnSpc>
              <a:buFont typeface="Arial" panose="020B0604020202020204" pitchFamily="34" charset="0"/>
              <a:buChar char="•"/>
              <a:defRPr sz="3600"/>
            </a:lvl2pPr>
            <a:lvl3pPr marL="1371600" indent="-457200">
              <a:lnSpc>
                <a:spcPct val="100000"/>
              </a:lnSpc>
              <a:buFont typeface="Arial" panose="020B0604020202020204" pitchFamily="34" charset="0"/>
              <a:buChar char="•"/>
              <a:defRPr sz="3200"/>
            </a:lvl3pPr>
            <a:lvl4pPr marL="1828800" indent="-457200">
              <a:lnSpc>
                <a:spcPct val="100000"/>
              </a:lnSpc>
              <a:buFont typeface="Arial" panose="020B0604020202020204" pitchFamily="34" charset="0"/>
              <a:buChar char="•"/>
              <a:defRPr sz="2800"/>
            </a:lvl4pPr>
            <a:lvl5pPr marL="2286000" indent="-457200">
              <a:lnSpc>
                <a:spcPct val="100000"/>
              </a:lnSpc>
              <a:buFont typeface="Arial" panose="020B0604020202020204" pitchFamily="34" charset="0"/>
              <a:buChar cha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40645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60513" y="2925763"/>
            <a:ext cx="19716750" cy="4881562"/>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1560513" y="7853363"/>
            <a:ext cx="19716750" cy="25669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564152-B2E8-42A3-804E-D8152797560C}" type="datetimeFigureOut">
              <a:rPr lang="en-US" smtClean="0"/>
              <a:t>3/31/2018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25611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1625" y="3124200"/>
            <a:ext cx="9782175" cy="74453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1506200" y="3124200"/>
            <a:ext cx="9782175" cy="7445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64152-B2E8-42A3-804E-D8152797560C}" type="datetimeFigureOut">
              <a:rPr lang="en-US" smtClean="0"/>
              <a:t>3/31/2018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46882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800" y="625475"/>
            <a:ext cx="19716750" cy="2266950"/>
          </a:xfrm>
        </p:spPr>
        <p:txBody>
          <a:bodyPr/>
          <a:lstStyle/>
          <a:p>
            <a:r>
              <a:rPr lang="en-US"/>
              <a:t>Click to edit Master title style</a:t>
            </a:r>
          </a:p>
        </p:txBody>
      </p:sp>
      <p:sp>
        <p:nvSpPr>
          <p:cNvPr id="3" name="Text Placeholder 2"/>
          <p:cNvSpPr>
            <a:spLocks noGrp="1"/>
          </p:cNvSpPr>
          <p:nvPr>
            <p:ph type="body" idx="1"/>
          </p:nvPr>
        </p:nvSpPr>
        <p:spPr>
          <a:xfrm>
            <a:off x="1574800" y="2876550"/>
            <a:ext cx="9671050"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74800" y="4286250"/>
            <a:ext cx="9671050"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572875" y="2876550"/>
            <a:ext cx="9718675"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11572875" y="4286250"/>
            <a:ext cx="9718675"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564152-B2E8-42A3-804E-D8152797560C}" type="datetimeFigureOut">
              <a:rPr lang="en-US" smtClean="0"/>
              <a:t>3/31/2018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9323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564152-B2E8-42A3-804E-D8152797560C}" type="datetimeFigureOut">
              <a:rPr lang="en-US" smtClean="0"/>
              <a:t>3/31/2018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9032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564152-B2E8-42A3-804E-D8152797560C}" type="datetimeFigureOut">
              <a:rPr lang="en-US" smtClean="0"/>
              <a:t>3/31/2018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593465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9718675" y="1689100"/>
            <a:ext cx="11572875" cy="8339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3/31/2018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394899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9718675" y="1689100"/>
            <a:ext cx="11572875" cy="83391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3/31/2018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43409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F566BE-525B-40B8-BA37-A05F4D5E93E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11734800" cy="11734800"/>
          </a:xfrm>
          <a:prstGeom prst="rect">
            <a:avLst/>
          </a:prstGeom>
        </p:spPr>
      </p:pic>
      <p:sp>
        <p:nvSpPr>
          <p:cNvPr id="2" name="Title Placeholder 1"/>
          <p:cNvSpPr>
            <a:spLocks noGrp="1"/>
          </p:cNvSpPr>
          <p:nvPr>
            <p:ph type="title"/>
          </p:nvPr>
        </p:nvSpPr>
        <p:spPr>
          <a:xfrm>
            <a:off x="1571625" y="625475"/>
            <a:ext cx="19716750" cy="22669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71625" y="3124200"/>
            <a:ext cx="19716750" cy="74453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71625" y="10875963"/>
            <a:ext cx="5143500" cy="625475"/>
          </a:xfrm>
          <a:prstGeom prst="rect">
            <a:avLst/>
          </a:prstGeom>
        </p:spPr>
        <p:txBody>
          <a:bodyPr vert="horz" lIns="91440" tIns="45720" rIns="91440" bIns="45720" rtlCol="0" anchor="ctr"/>
          <a:lstStyle>
            <a:lvl1pPr algn="l">
              <a:defRPr sz="1200">
                <a:solidFill>
                  <a:schemeClr val="tx1">
                    <a:tint val="75000"/>
                  </a:schemeClr>
                </a:solidFill>
              </a:defRPr>
            </a:lvl1pPr>
          </a:lstStyle>
          <a:p>
            <a:fld id="{C0564152-B2E8-42A3-804E-D8152797560C}" type="datetimeFigureOut">
              <a:rPr lang="en-US" smtClean="0"/>
              <a:t>3/31/2018</a:t>
            </a:fld>
            <a:endParaRPr lang="en-US"/>
          </a:p>
        </p:txBody>
      </p:sp>
      <p:sp>
        <p:nvSpPr>
          <p:cNvPr id="5" name="Footer Placeholder 4"/>
          <p:cNvSpPr>
            <a:spLocks noGrp="1"/>
          </p:cNvSpPr>
          <p:nvPr>
            <p:ph type="ftr" sz="quarter" idx="3"/>
          </p:nvPr>
        </p:nvSpPr>
        <p:spPr>
          <a:xfrm>
            <a:off x="7572375" y="10875963"/>
            <a:ext cx="7715250" cy="625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10875963"/>
            <a:ext cx="5143500" cy="625475"/>
          </a:xfrm>
          <a:prstGeom prst="rect">
            <a:avLst/>
          </a:prstGeom>
        </p:spPr>
        <p:txBody>
          <a:bodyPr vert="horz" lIns="91440" tIns="45720" rIns="91440" bIns="45720" rtlCol="0" anchor="ctr"/>
          <a:lstStyle>
            <a:lvl1pPr algn="r">
              <a:defRPr sz="1200">
                <a:solidFill>
                  <a:schemeClr val="tx1">
                    <a:tint val="75000"/>
                  </a:schemeClr>
                </a:solidFill>
              </a:defRPr>
            </a:lvl1pPr>
          </a:lstStyle>
          <a:p>
            <a:fld id="{CA26A6D7-DE99-49D0-881B-9E9B9C695A32}" type="slidenum">
              <a:rPr lang="en-US" smtClean="0"/>
              <a:t>‹#›</a:t>
            </a:fld>
            <a:endParaRPr lang="en-US"/>
          </a:p>
        </p:txBody>
      </p:sp>
      <p:pic>
        <p:nvPicPr>
          <p:cNvPr id="10" name="Picture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0138001" y="10985173"/>
            <a:ext cx="1150374" cy="407055"/>
          </a:xfrm>
          <a:prstGeom prst="rect">
            <a:avLst/>
          </a:prstGeom>
        </p:spPr>
      </p:pic>
      <p:pic>
        <p:nvPicPr>
          <p:cNvPr id="16" name="Picture 15">
            <a:extLst>
              <a:ext uri="{FF2B5EF4-FFF2-40B4-BE49-F238E27FC236}">
                <a16:creationId xmlns:a16="http://schemas.microsoft.com/office/drawing/2014/main" id="{1AB52EBE-80A8-4B69-8477-6674DBCD3A44}"/>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571624" y="10875962"/>
            <a:ext cx="626143" cy="626143"/>
          </a:xfrm>
          <a:prstGeom prst="rect">
            <a:avLst/>
          </a:prstGeom>
        </p:spPr>
      </p:pic>
    </p:spTree>
    <p:extLst>
      <p:ext uri="{BB962C8B-B14F-4D97-AF65-F5344CB8AC3E}">
        <p14:creationId xmlns:p14="http://schemas.microsoft.com/office/powerpoint/2010/main" val="402149952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457200" indent="-457200" algn="l" defTabSz="914400" rtl="0" eaLnBrk="1" latinLnBrk="0" hangingPunct="1">
        <a:lnSpc>
          <a:spcPct val="100000"/>
        </a:lnSpc>
        <a:spcBef>
          <a:spcPts val="1000"/>
        </a:spcBef>
        <a:spcAft>
          <a:spcPts val="600"/>
        </a:spcAft>
        <a:buFont typeface="Arial" panose="020B0604020202020204" pitchFamily="34" charset="0"/>
        <a:buChar char="•"/>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gn="l" defTabSz="914400" rtl="0" eaLnBrk="1" latinLnBrk="0" hangingPunct="1">
        <a:lnSpc>
          <a:spcPct val="100000"/>
        </a:lnSpc>
        <a:spcBef>
          <a:spcPts val="500"/>
        </a:spcBef>
        <a:spcAft>
          <a:spcPts val="600"/>
        </a:spcAft>
        <a:buFont typeface="Arial" panose="020B0604020202020204" pitchFamily="34" charset="0"/>
        <a:buChar char="•"/>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gn="l" defTabSz="914400" rtl="0" eaLnBrk="1" latinLnBrk="0" hangingPunct="1">
        <a:lnSpc>
          <a:spcPct val="100000"/>
        </a:lnSpc>
        <a:spcBef>
          <a:spcPts val="500"/>
        </a:spcBef>
        <a:spcAft>
          <a:spcPts val="600"/>
        </a:spcAft>
        <a:buFont typeface="Arial" panose="020B0604020202020204" pitchFamily="34" charset="0"/>
        <a:buChar char="•"/>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gn="l" defTabSz="914400" rtl="0" eaLnBrk="1" latinLnBrk="0" hangingPunct="1">
        <a:lnSpc>
          <a:spcPct val="100000"/>
        </a:lnSpc>
        <a:spcBef>
          <a:spcPts val="500"/>
        </a:spcBef>
        <a:spcAft>
          <a:spcPts val="600"/>
        </a:spcAft>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gn="l" defTabSz="914400" rtl="0" eaLnBrk="1" latinLnBrk="0" hangingPunct="1">
        <a:lnSpc>
          <a:spcPct val="100000"/>
        </a:lnSpc>
        <a:spcBef>
          <a:spcPts val="500"/>
        </a:spcBef>
        <a:spcAft>
          <a:spcPts val="600"/>
        </a:spcAft>
        <a:buFont typeface="Arial" panose="020B0604020202020204" pitchFamily="34" charset="0"/>
        <a:buChar char="•"/>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2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emf"/><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sv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mailto:martin.c@sbtech.com" TargetMode="External"/><Relationship Id="rId2" Type="http://schemas.openxmlformats.org/officeDocument/2006/relationships/hyperlink" Target="https://goo.gl/CRRJ2Y" TargetMode="Externa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hyperlink" Target="https://github.com/mchaov" TargetMode="External"/></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70.png"/><Relationship Id="rId7"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8.png"/><Relationship Id="rId4" Type="http://schemas.openxmlformats.org/officeDocument/2006/relationships/customXml" Target="../ink/ink2.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7635"/>
            <a:ext cx="23069550" cy="13112435"/>
          </a:xfrm>
          <a:prstGeom prst="rect">
            <a:avLst/>
          </a:prstGeom>
        </p:spPr>
      </p:pic>
      <p:sp>
        <p:nvSpPr>
          <p:cNvPr id="2" name="Title 1"/>
          <p:cNvSpPr>
            <a:spLocks noGrp="1"/>
          </p:cNvSpPr>
          <p:nvPr>
            <p:ph type="ctrTitle"/>
          </p:nvPr>
        </p:nvSpPr>
        <p:spPr>
          <a:xfrm>
            <a:off x="1170039" y="6187201"/>
            <a:ext cx="15618541" cy="4084638"/>
          </a:xfrm>
        </p:spPr>
        <p:txBody>
          <a:bodyPr>
            <a:normAutofit/>
          </a:bodyPr>
          <a:lstStyle/>
          <a:p>
            <a:pPr algn="l"/>
            <a:r>
              <a:rPr lang="en-US" sz="7200" b="1" dirty="0">
                <a:solidFill>
                  <a:schemeClr val="bg1"/>
                </a:solidFill>
                <a:latin typeface="Helvetica LT CondensedBlack" panose="02000A06050000020004" pitchFamily="2" charset="0"/>
              </a:rPr>
              <a:t>SSE vs Web-sockets for unidirectional data flow over HTTP/2</a:t>
            </a:r>
          </a:p>
        </p:txBody>
      </p:sp>
      <p:sp>
        <p:nvSpPr>
          <p:cNvPr id="3" name="Subtitle 2"/>
          <p:cNvSpPr>
            <a:spLocks noGrp="1"/>
          </p:cNvSpPr>
          <p:nvPr>
            <p:ph type="subTitle" idx="1"/>
          </p:nvPr>
        </p:nvSpPr>
        <p:spPr>
          <a:xfrm>
            <a:off x="1170039" y="10182939"/>
            <a:ext cx="15618541" cy="446961"/>
          </a:xfrm>
        </p:spPr>
        <p:txBody>
          <a:bodyPr>
            <a:normAutofit fontScale="92500" lnSpcReduction="20000"/>
          </a:bodyPr>
          <a:lstStyle/>
          <a:p>
            <a:pPr algn="l"/>
            <a:r>
              <a:rPr lang="en-US" i="1" dirty="0">
                <a:solidFill>
                  <a:schemeClr val="bg1"/>
                </a:solidFill>
              </a:rPr>
              <a:t>by Martin Chaov</a:t>
            </a:r>
            <a:endParaRPr lang="bg-BG" i="1" dirty="0">
              <a:solidFill>
                <a:schemeClr val="bg1"/>
              </a:solidFill>
            </a:endParaRPr>
          </a:p>
          <a:p>
            <a:pPr algn="l"/>
            <a:endParaRPr lang="en-US" i="1" dirty="0">
              <a:solidFill>
                <a:schemeClr val="bg1"/>
              </a:solidFill>
            </a:endParaRPr>
          </a:p>
        </p:txBody>
      </p:sp>
    </p:spTree>
    <p:extLst>
      <p:ext uri="{BB962C8B-B14F-4D97-AF65-F5344CB8AC3E}">
        <p14:creationId xmlns:p14="http://schemas.microsoft.com/office/powerpoint/2010/main" val="306369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6C8C26-79DD-4D49-AAF4-445488E52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744357"/>
            <a:ext cx="22993350" cy="15223515"/>
          </a:xfrm>
          <a:prstGeom prst="rect">
            <a:avLst/>
          </a:prstGeom>
        </p:spPr>
      </p:pic>
      <p:sp>
        <p:nvSpPr>
          <p:cNvPr id="8" name="Title 1">
            <a:extLst>
              <a:ext uri="{FF2B5EF4-FFF2-40B4-BE49-F238E27FC236}">
                <a16:creationId xmlns:a16="http://schemas.microsoft.com/office/drawing/2014/main" id="{71A02C7E-33B7-40A8-99FD-0C14B9233B5D}"/>
              </a:ext>
            </a:extLst>
          </p:cNvPr>
          <p:cNvSpPr>
            <a:spLocks noGrp="1"/>
          </p:cNvSpPr>
          <p:nvPr>
            <p:ph type="title"/>
          </p:nvPr>
        </p:nvSpPr>
        <p:spPr>
          <a:xfrm rot="21104063">
            <a:off x="4673841" y="8440650"/>
            <a:ext cx="7428684" cy="3318060"/>
          </a:xfrm>
        </p:spPr>
        <p:txBody>
          <a:bodyPr>
            <a:normAutofit/>
          </a:bodyPr>
          <a:lstStyle/>
          <a:p>
            <a:r>
              <a:rPr lang="en-US" sz="9600" dirty="0">
                <a:solidFill>
                  <a:schemeClr val="accent6">
                    <a:lumMod val="20000"/>
                    <a:lumOff val="80000"/>
                  </a:schemeClr>
                </a:solidFill>
                <a:latin typeface="Helvetica LT CondensedBlack" panose="02000A06050000020004" pitchFamily="2" charset="0"/>
                <a:cs typeface="Helvetica" panose="020B0604020202020204" pitchFamily="34" charset="0"/>
              </a:rPr>
              <a:t>HEADER</a:t>
            </a:r>
            <a:br>
              <a:rPr lang="en-US" sz="9600" dirty="0">
                <a:solidFill>
                  <a:schemeClr val="accent6">
                    <a:lumMod val="20000"/>
                    <a:lumOff val="80000"/>
                  </a:schemeClr>
                </a:solidFill>
                <a:latin typeface="Helvetica LT CondensedBlack" panose="02000A06050000020004" pitchFamily="2" charset="0"/>
                <a:cs typeface="Helvetica" panose="020B0604020202020204" pitchFamily="34" charset="0"/>
              </a:rPr>
            </a:br>
            <a:r>
              <a:rPr lang="en-US" sz="9600" dirty="0">
                <a:solidFill>
                  <a:schemeClr val="accent6">
                    <a:lumMod val="20000"/>
                    <a:lumOff val="80000"/>
                  </a:schemeClr>
                </a:solidFill>
                <a:latin typeface="Helvetica LT CondensedBlack" panose="02000A06050000020004" pitchFamily="2" charset="0"/>
                <a:cs typeface="Helvetica" panose="020B0604020202020204" pitchFamily="34" charset="0"/>
              </a:rPr>
              <a:t>	OVERHEAD</a:t>
            </a:r>
            <a:endParaRPr lang="en-US" sz="9600" dirty="0">
              <a:solidFill>
                <a:schemeClr val="accent6">
                  <a:lumMod val="20000"/>
                  <a:lumOff val="80000"/>
                </a:schemeClr>
              </a:solidFill>
              <a:latin typeface="Helvetica LT CondensedBlack" panose="02000A06050000020004" pitchFamily="2" charset="0"/>
            </a:endParaRPr>
          </a:p>
        </p:txBody>
      </p:sp>
    </p:spTree>
    <p:extLst>
      <p:ext uri="{BB962C8B-B14F-4D97-AF65-F5344CB8AC3E}">
        <p14:creationId xmlns:p14="http://schemas.microsoft.com/office/powerpoint/2010/main" val="10160711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6BD8F8-8934-4FE0-9FEC-1CF630067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8491"/>
            <a:ext cx="23099184" cy="12993291"/>
          </a:xfrm>
          <a:prstGeom prst="rect">
            <a:avLst/>
          </a:prstGeom>
        </p:spPr>
      </p:pic>
      <p:sp>
        <p:nvSpPr>
          <p:cNvPr id="6" name="Title 1">
            <a:extLst>
              <a:ext uri="{FF2B5EF4-FFF2-40B4-BE49-F238E27FC236}">
                <a16:creationId xmlns:a16="http://schemas.microsoft.com/office/drawing/2014/main" id="{7088F9AD-32FC-484D-AAC3-7A86C3DEA9EB}"/>
              </a:ext>
            </a:extLst>
          </p:cNvPr>
          <p:cNvSpPr>
            <a:spLocks noGrp="1"/>
          </p:cNvSpPr>
          <p:nvPr>
            <p:ph type="title"/>
          </p:nvPr>
        </p:nvSpPr>
        <p:spPr>
          <a:xfrm rot="21324129">
            <a:off x="15698468" y="1534946"/>
            <a:ext cx="7428684" cy="6167211"/>
          </a:xfrm>
        </p:spPr>
        <p:txBody>
          <a:bodyPr>
            <a:normAutofit/>
          </a:bodyPr>
          <a:lstStyle/>
          <a:p>
            <a:r>
              <a:rPr lang="en-US" sz="11500" dirty="0">
                <a:solidFill>
                  <a:schemeClr val="bg1"/>
                </a:solidFill>
                <a:latin typeface="Helvetica LT CondensedBlack" panose="02000A06050000020004" pitchFamily="2" charset="0"/>
                <a:cs typeface="Helvetica" panose="020B0604020202020204" pitchFamily="34" charset="0"/>
              </a:rPr>
              <a:t>MAXIMAL</a:t>
            </a:r>
            <a:br>
              <a:rPr lang="en-US" sz="11500" dirty="0">
                <a:solidFill>
                  <a:schemeClr val="bg1"/>
                </a:solidFill>
                <a:latin typeface="Helvetica LT CondensedBlack" panose="02000A06050000020004" pitchFamily="2" charset="0"/>
                <a:cs typeface="Helvetica" panose="020B0604020202020204" pitchFamily="34" charset="0"/>
              </a:rPr>
            </a:br>
            <a:r>
              <a:rPr lang="en-US" sz="11500" dirty="0">
                <a:solidFill>
                  <a:schemeClr val="bg1"/>
                </a:solidFill>
                <a:latin typeface="Helvetica LT CondensedBlack" panose="02000A06050000020004" pitchFamily="2" charset="0"/>
                <a:cs typeface="Helvetica" panose="020B0604020202020204" pitchFamily="34" charset="0"/>
              </a:rPr>
              <a:t>LATENCY</a:t>
            </a:r>
            <a:endParaRPr lang="en-US" sz="11500" dirty="0">
              <a:solidFill>
                <a:schemeClr val="bg1"/>
              </a:solidFill>
              <a:latin typeface="Helvetica LT CondensedBlack" panose="02000A06050000020004" pitchFamily="2" charset="0"/>
            </a:endParaRPr>
          </a:p>
        </p:txBody>
      </p:sp>
    </p:spTree>
    <p:extLst>
      <p:ext uri="{BB962C8B-B14F-4D97-AF65-F5344CB8AC3E}">
        <p14:creationId xmlns:p14="http://schemas.microsoft.com/office/powerpoint/2010/main" val="369616030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82BB7-32C3-4EC9-A4C9-5A2B9F061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5255240"/>
          </a:xfrm>
          <a:prstGeom prst="rect">
            <a:avLst/>
          </a:prstGeom>
        </p:spPr>
      </p:pic>
      <p:sp>
        <p:nvSpPr>
          <p:cNvPr id="6" name="Title 1">
            <a:extLst>
              <a:ext uri="{FF2B5EF4-FFF2-40B4-BE49-F238E27FC236}">
                <a16:creationId xmlns:a16="http://schemas.microsoft.com/office/drawing/2014/main" id="{0F73AD34-6950-416F-8A24-A531847C234F}"/>
              </a:ext>
            </a:extLst>
          </p:cNvPr>
          <p:cNvSpPr>
            <a:spLocks noGrp="1"/>
          </p:cNvSpPr>
          <p:nvPr>
            <p:ph type="title"/>
          </p:nvPr>
        </p:nvSpPr>
        <p:spPr>
          <a:xfrm rot="546470">
            <a:off x="13953560" y="3279079"/>
            <a:ext cx="8042108" cy="3318060"/>
          </a:xfrm>
        </p:spPr>
        <p:txBody>
          <a:bodyPr>
            <a:normAutofit fontScale="90000"/>
          </a:bodyPr>
          <a:lstStyle/>
          <a:p>
            <a:r>
              <a:rPr lang="en-US" sz="9600" dirty="0">
                <a:solidFill>
                  <a:srgbClr val="5D18A2"/>
                </a:solidFill>
                <a:effectLst>
                  <a:glow rad="101600">
                    <a:srgbClr val="D9DAD5"/>
                  </a:glow>
                </a:effectLst>
                <a:latin typeface="Helvetica LT CondensedBlack" panose="02000A06050000020004" pitchFamily="2" charset="0"/>
                <a:cs typeface="Helvetica" panose="020B0604020202020204" pitchFamily="34" charset="0"/>
              </a:rPr>
              <a:t>CONNECTION</a:t>
            </a:r>
            <a:br>
              <a:rPr lang="en-US" sz="9600" dirty="0">
                <a:solidFill>
                  <a:srgbClr val="5D18A2"/>
                </a:solidFill>
                <a:effectLst>
                  <a:glow rad="101600">
                    <a:srgbClr val="D9DAD5"/>
                  </a:glow>
                </a:effectLst>
                <a:latin typeface="Helvetica LT CondensedBlack" panose="02000A06050000020004" pitchFamily="2" charset="0"/>
                <a:cs typeface="Helvetica" panose="020B0604020202020204" pitchFamily="34" charset="0"/>
              </a:rPr>
            </a:br>
            <a:r>
              <a:rPr lang="en-US" sz="9600" dirty="0">
                <a:solidFill>
                  <a:srgbClr val="5D18A2"/>
                </a:solidFill>
                <a:effectLst>
                  <a:glow rad="101600">
                    <a:srgbClr val="D9DAD5"/>
                  </a:glow>
                </a:effectLst>
                <a:latin typeface="Helvetica LT CondensedBlack" panose="02000A06050000020004" pitchFamily="2" charset="0"/>
                <a:cs typeface="Helvetica" panose="020B0604020202020204" pitchFamily="34" charset="0"/>
              </a:rPr>
              <a:t>ESTABLISHMENT</a:t>
            </a:r>
            <a:endParaRPr lang="en-US" sz="9600" dirty="0">
              <a:solidFill>
                <a:srgbClr val="5D18A2"/>
              </a:solidFill>
              <a:effectLst>
                <a:glow rad="101600">
                  <a:srgbClr val="D9DAD5"/>
                </a:glow>
              </a:effectLst>
              <a:latin typeface="Helvetica LT CondensedBlack" panose="02000A06050000020004" pitchFamily="2" charset="0"/>
            </a:endParaRPr>
          </a:p>
        </p:txBody>
      </p:sp>
    </p:spTree>
    <p:extLst>
      <p:ext uri="{BB962C8B-B14F-4D97-AF65-F5344CB8AC3E}">
        <p14:creationId xmlns:p14="http://schemas.microsoft.com/office/powerpoint/2010/main" val="222065776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51A5B-2EE0-4D8A-80ED-0C02ACF32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3574515"/>
            <a:ext cx="22993350" cy="15309315"/>
          </a:xfrm>
          <a:prstGeom prst="rect">
            <a:avLst/>
          </a:prstGeom>
        </p:spPr>
      </p:pic>
      <p:sp>
        <p:nvSpPr>
          <p:cNvPr id="6" name="Title 1">
            <a:extLst>
              <a:ext uri="{FF2B5EF4-FFF2-40B4-BE49-F238E27FC236}">
                <a16:creationId xmlns:a16="http://schemas.microsoft.com/office/drawing/2014/main" id="{8708616E-FB7F-4E99-B56A-60F2645EDC97}"/>
              </a:ext>
            </a:extLst>
          </p:cNvPr>
          <p:cNvSpPr>
            <a:spLocks noGrp="1"/>
          </p:cNvSpPr>
          <p:nvPr>
            <p:ph type="title"/>
          </p:nvPr>
        </p:nvSpPr>
        <p:spPr>
          <a:xfrm rot="821397">
            <a:off x="10181578" y="4525039"/>
            <a:ext cx="5293460" cy="2532709"/>
          </a:xfrm>
        </p:spPr>
        <p:txBody>
          <a:bodyPr>
            <a:normAutofit fontScale="90000"/>
          </a:bodyPr>
          <a:lstStyle/>
          <a:p>
            <a:pPr algn="ctr"/>
            <a:r>
              <a:rPr lang="en-US" sz="6600" dirty="0">
                <a:solidFill>
                  <a:srgbClr val="101A24"/>
                </a:solidFill>
                <a:effectLst>
                  <a:glow rad="88900">
                    <a:srgbClr val="F1DAB0"/>
                  </a:glow>
                </a:effectLst>
                <a:latin typeface="Helvetica LT CondensedBlack" panose="02000A06050000020004" pitchFamily="2" charset="0"/>
                <a:cs typeface="Helvetica" panose="020B0604020202020204" pitchFamily="34" charset="0"/>
              </a:rPr>
              <a:t>PERFORMANCE</a:t>
            </a:r>
            <a:br>
              <a:rPr lang="en-US" sz="6600" dirty="0">
                <a:solidFill>
                  <a:srgbClr val="101A24"/>
                </a:solidFill>
                <a:effectLst>
                  <a:glow rad="88900">
                    <a:srgbClr val="F1DAB0"/>
                  </a:glow>
                </a:effectLst>
                <a:latin typeface="Helvetica LT CondensedBlack" panose="02000A06050000020004" pitchFamily="2" charset="0"/>
                <a:cs typeface="Helvetica" panose="020B0604020202020204" pitchFamily="34" charset="0"/>
              </a:rPr>
            </a:br>
            <a:r>
              <a:rPr lang="en-US" sz="6600" dirty="0">
                <a:solidFill>
                  <a:srgbClr val="101A24"/>
                </a:solidFill>
                <a:effectLst>
                  <a:glow rad="88900">
                    <a:srgbClr val="F1DAB0"/>
                  </a:glow>
                </a:effectLst>
                <a:latin typeface="Helvetica LT CondensedBlack" panose="02000A06050000020004" pitchFamily="2" charset="0"/>
                <a:cs typeface="Helvetica" panose="020B0604020202020204" pitchFamily="34" charset="0"/>
              </a:rPr>
              <a:t>DEGRADATION</a:t>
            </a:r>
            <a:endParaRPr lang="en-US" sz="6600" dirty="0">
              <a:solidFill>
                <a:srgbClr val="101A24"/>
              </a:solidFill>
              <a:effectLst>
                <a:glow rad="88900">
                  <a:srgbClr val="F1DAB0"/>
                </a:glow>
              </a:effectLst>
              <a:latin typeface="Helvetica LT CondensedBlack" panose="02000A06050000020004" pitchFamily="2" charset="0"/>
            </a:endParaRPr>
          </a:p>
        </p:txBody>
      </p:sp>
    </p:spTree>
    <p:extLst>
      <p:ext uri="{BB962C8B-B14F-4D97-AF65-F5344CB8AC3E}">
        <p14:creationId xmlns:p14="http://schemas.microsoft.com/office/powerpoint/2010/main" val="96462634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8C8713-45B5-4772-AE3E-97840F271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550"/>
            <a:ext cx="28127018" cy="11944350"/>
          </a:xfrm>
          <a:prstGeom prst="rect">
            <a:avLst/>
          </a:prstGeom>
        </p:spPr>
      </p:pic>
      <p:sp>
        <p:nvSpPr>
          <p:cNvPr id="6" name="Title 1">
            <a:extLst>
              <a:ext uri="{FF2B5EF4-FFF2-40B4-BE49-F238E27FC236}">
                <a16:creationId xmlns:a16="http://schemas.microsoft.com/office/drawing/2014/main" id="{37E51479-BB09-4B06-8DF4-44B46890BC0F}"/>
              </a:ext>
            </a:extLst>
          </p:cNvPr>
          <p:cNvSpPr>
            <a:spLocks noGrp="1"/>
          </p:cNvSpPr>
          <p:nvPr>
            <p:ph type="title"/>
          </p:nvPr>
        </p:nvSpPr>
        <p:spPr>
          <a:xfrm rot="20838128">
            <a:off x="1449069" y="-484352"/>
            <a:ext cx="7428684" cy="6167211"/>
          </a:xfrm>
        </p:spPr>
        <p:txBody>
          <a:bodyPr>
            <a:normAutofit/>
          </a:bodyPr>
          <a:lstStyle/>
          <a:p>
            <a:r>
              <a:rPr lang="en-US" sz="13800" dirty="0">
                <a:solidFill>
                  <a:srgbClr val="99B156"/>
                </a:solidFill>
                <a:latin typeface="Helvetica LT CondensedBlack" panose="02000A06050000020004" pitchFamily="2" charset="0"/>
                <a:cs typeface="Helvetica" panose="020B0604020202020204" pitchFamily="34" charset="0"/>
              </a:rPr>
              <a:t>TIMEOUT</a:t>
            </a:r>
            <a:endParaRPr lang="en-US" sz="13800" dirty="0">
              <a:solidFill>
                <a:srgbClr val="99B156"/>
              </a:solidFill>
              <a:latin typeface="Helvetica LT CondensedBlack" panose="02000A06050000020004" pitchFamily="2" charset="0"/>
            </a:endParaRPr>
          </a:p>
        </p:txBody>
      </p:sp>
    </p:spTree>
    <p:extLst>
      <p:ext uri="{BB962C8B-B14F-4D97-AF65-F5344CB8AC3E}">
        <p14:creationId xmlns:p14="http://schemas.microsoft.com/office/powerpoint/2010/main" val="424753835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7740E-D3CB-4197-8360-8511C95F2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649225"/>
            <a:ext cx="22993350" cy="15033250"/>
          </a:xfrm>
          <a:prstGeom prst="rect">
            <a:avLst/>
          </a:prstGeom>
        </p:spPr>
      </p:pic>
      <p:sp>
        <p:nvSpPr>
          <p:cNvPr id="6" name="Title 1">
            <a:extLst>
              <a:ext uri="{FF2B5EF4-FFF2-40B4-BE49-F238E27FC236}">
                <a16:creationId xmlns:a16="http://schemas.microsoft.com/office/drawing/2014/main" id="{AB7DFC27-6A55-4020-881B-76E3151B7B38}"/>
              </a:ext>
            </a:extLst>
          </p:cNvPr>
          <p:cNvSpPr>
            <a:spLocks noGrp="1"/>
          </p:cNvSpPr>
          <p:nvPr>
            <p:ph type="title"/>
          </p:nvPr>
        </p:nvSpPr>
        <p:spPr>
          <a:xfrm>
            <a:off x="1571626" y="-590550"/>
            <a:ext cx="19716749" cy="6686550"/>
          </a:xfrm>
        </p:spPr>
        <p:txBody>
          <a:bodyPr>
            <a:normAutofit/>
          </a:bodyPr>
          <a:lstStyle/>
          <a:p>
            <a:pPr algn="ctr"/>
            <a:r>
              <a:rPr lang="en-US" sz="23900" dirty="0">
                <a:gradFill>
                  <a:gsLst>
                    <a:gs pos="19000">
                      <a:schemeClr val="bg1"/>
                    </a:gs>
                    <a:gs pos="74000">
                      <a:srgbClr val="8DA1B2"/>
                    </a:gs>
                    <a:gs pos="100000">
                      <a:srgbClr val="8E9FAF"/>
                    </a:gs>
                  </a:gsLst>
                  <a:lin ang="5400000" scaled="1"/>
                </a:gradFill>
                <a:latin typeface="Helvetica LT CondensedBlack" panose="02000A06050000020004" pitchFamily="2" charset="0"/>
                <a:cs typeface="Helvetica" panose="020B0604020202020204" pitchFamily="34" charset="0"/>
              </a:rPr>
              <a:t>MULTIPLEXING</a:t>
            </a:r>
            <a:endParaRPr lang="en-US" sz="11500" dirty="0">
              <a:gradFill>
                <a:gsLst>
                  <a:gs pos="19000">
                    <a:schemeClr val="bg1"/>
                  </a:gs>
                  <a:gs pos="74000">
                    <a:srgbClr val="8DA1B2"/>
                  </a:gs>
                  <a:gs pos="100000">
                    <a:srgbClr val="8E9FAF"/>
                  </a:gs>
                </a:gsLst>
                <a:lin ang="5400000" scaled="1"/>
              </a:gradFill>
              <a:latin typeface="Helvetica LT CondensedBlack" panose="02000A06050000020004" pitchFamily="2" charset="0"/>
            </a:endParaRPr>
          </a:p>
        </p:txBody>
      </p:sp>
    </p:spTree>
    <p:extLst>
      <p:ext uri="{BB962C8B-B14F-4D97-AF65-F5344CB8AC3E}">
        <p14:creationId xmlns:p14="http://schemas.microsoft.com/office/powerpoint/2010/main" val="85902166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731861-6863-43FD-8F75-82BFA7E21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9098" y="2085349"/>
            <a:ext cx="7564102" cy="7564102"/>
          </a:xfrm>
          <a:prstGeom prst="rect">
            <a:avLst/>
          </a:prstGeom>
        </p:spPr>
      </p:pic>
      <p:pic>
        <p:nvPicPr>
          <p:cNvPr id="9" name="Picture 8">
            <a:extLst>
              <a:ext uri="{FF2B5EF4-FFF2-40B4-BE49-F238E27FC236}">
                <a16:creationId xmlns:a16="http://schemas.microsoft.com/office/drawing/2014/main" id="{237C8EA6-4368-4653-9799-41215732D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192" y="3530900"/>
            <a:ext cx="2579496" cy="4673001"/>
          </a:xfrm>
          <a:prstGeom prst="rect">
            <a:avLst/>
          </a:prstGeom>
        </p:spPr>
      </p:pic>
      <p:sp>
        <p:nvSpPr>
          <p:cNvPr id="10" name="Arrow: Right 9">
            <a:extLst>
              <a:ext uri="{FF2B5EF4-FFF2-40B4-BE49-F238E27FC236}">
                <a16:creationId xmlns:a16="http://schemas.microsoft.com/office/drawing/2014/main" id="{15D75200-BE97-4870-9D92-5A49AA26D5F8}"/>
              </a:ext>
            </a:extLst>
          </p:cNvPr>
          <p:cNvSpPr/>
          <p:nvPr/>
        </p:nvSpPr>
        <p:spPr>
          <a:xfrm>
            <a:off x="5674208" y="6103591"/>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92F040D4-4DB6-4675-8E47-EEBC3DE7269B}"/>
              </a:ext>
            </a:extLst>
          </p:cNvPr>
          <p:cNvSpPr/>
          <p:nvPr/>
        </p:nvSpPr>
        <p:spPr>
          <a:xfrm rot="10800000">
            <a:off x="5218168" y="6093661"/>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itle 1">
            <a:extLst>
              <a:ext uri="{FF2B5EF4-FFF2-40B4-BE49-F238E27FC236}">
                <a16:creationId xmlns:a16="http://schemas.microsoft.com/office/drawing/2014/main" id="{B65408C7-4978-4A72-ADEB-C5DAD7A557C1}"/>
              </a:ext>
            </a:extLst>
          </p:cNvPr>
          <p:cNvSpPr>
            <a:spLocks noGrp="1"/>
          </p:cNvSpPr>
          <p:nvPr>
            <p:ph type="title"/>
          </p:nvPr>
        </p:nvSpPr>
        <p:spPr>
          <a:xfrm>
            <a:off x="5629060" y="4780903"/>
            <a:ext cx="7428684" cy="2438578"/>
          </a:xfrm>
        </p:spPr>
        <p:txBody>
          <a:bodyPr>
            <a:normAutofit/>
          </a:bodyPr>
          <a:lstStyle/>
          <a:p>
            <a:r>
              <a:rPr lang="en-US" sz="9600" dirty="0">
                <a:solidFill>
                  <a:schemeClr val="accent2"/>
                </a:solidFill>
                <a:latin typeface="Helvetica LT CondensedBlack" panose="02000A06050000020004" pitchFamily="2" charset="0"/>
                <a:cs typeface="Helvetica" panose="020B0604020202020204" pitchFamily="34" charset="0"/>
              </a:rPr>
              <a:t>WEB-SOCKETS</a:t>
            </a:r>
            <a:endParaRPr lang="en-US" sz="9600" dirty="0">
              <a:solidFill>
                <a:schemeClr val="accent2"/>
              </a:solidFill>
              <a:latin typeface="Helvetica LT CondensedBlack" panose="02000A06050000020004" pitchFamily="2" charset="0"/>
            </a:endParaRPr>
          </a:p>
        </p:txBody>
      </p:sp>
    </p:spTree>
    <p:extLst>
      <p:ext uri="{BB962C8B-B14F-4D97-AF65-F5344CB8AC3E}">
        <p14:creationId xmlns:p14="http://schemas.microsoft.com/office/powerpoint/2010/main" val="29657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8BA9FD-502B-4117-AEF7-2112118C25F4}"/>
              </a:ext>
            </a:extLst>
          </p:cNvPr>
          <p:cNvSpPr/>
          <p:nvPr/>
        </p:nvSpPr>
        <p:spPr>
          <a:xfrm>
            <a:off x="-590550" y="-2114550"/>
            <a:ext cx="25984200" cy="15163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69C371-5249-4540-AE65-349372694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1117997"/>
            <a:ext cx="23831550" cy="13405247"/>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rot="21422143">
            <a:off x="2248452" y="1285181"/>
            <a:ext cx="9180766" cy="80600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13800" dirty="0">
                <a:solidFill>
                  <a:schemeClr val="bg1"/>
                </a:solidFill>
                <a:latin typeface="Helvetica LT CondensedBlack" panose="02000A06050000020004" pitchFamily="2" charset="0"/>
                <a:cs typeface="Helvetica" panose="020B0604020202020204" pitchFamily="34" charset="0"/>
              </a:rPr>
              <a:t>PROXYES</a:t>
            </a:r>
          </a:p>
          <a:p>
            <a:pPr algn="r"/>
            <a:r>
              <a:rPr lang="en-US" sz="13800" dirty="0">
                <a:solidFill>
                  <a:schemeClr val="bg1"/>
                </a:solidFill>
                <a:latin typeface="Helvetica LT CondensedBlack" panose="02000A06050000020004" pitchFamily="2" charset="0"/>
                <a:cs typeface="Helvetica" panose="020B0604020202020204" pitchFamily="34" charset="0"/>
              </a:rPr>
              <a:t>&amp;</a:t>
            </a:r>
          </a:p>
          <a:p>
            <a:pPr algn="r"/>
            <a:r>
              <a:rPr lang="en-US" sz="13800" dirty="0">
                <a:solidFill>
                  <a:schemeClr val="bg1"/>
                </a:solidFill>
                <a:latin typeface="Helvetica LT CondensedBlack" panose="02000A06050000020004" pitchFamily="2" charset="0"/>
                <a:cs typeface="Helvetica" panose="020B0604020202020204" pitchFamily="34" charset="0"/>
              </a:rPr>
              <a:t>FIREWALLS</a:t>
            </a:r>
            <a:endParaRPr lang="en-US" sz="13800" dirty="0">
              <a:solidFill>
                <a:schemeClr val="bg1"/>
              </a:solidFill>
              <a:latin typeface="Helvetica LT CondensedBlack" panose="02000A06050000020004" pitchFamily="2" charset="0"/>
            </a:endParaRPr>
          </a:p>
        </p:txBody>
      </p:sp>
    </p:spTree>
    <p:extLst>
      <p:ext uri="{BB962C8B-B14F-4D97-AF65-F5344CB8AC3E}">
        <p14:creationId xmlns:p14="http://schemas.microsoft.com/office/powerpoint/2010/main" val="66430407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328D1-D513-45CE-B9F7-875E6A637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5240000"/>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a:off x="5982641" y="761130"/>
            <a:ext cx="10894718" cy="2438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9600" dirty="0">
                <a:solidFill>
                  <a:schemeClr val="accent1">
                    <a:lumMod val="50000"/>
                  </a:schemeClr>
                </a:solidFill>
                <a:latin typeface="Helvetica LT CondensedBlack" panose="02000A06050000020004" pitchFamily="2" charset="0"/>
              </a:rPr>
              <a:t># OF CONNECTIONS</a:t>
            </a:r>
          </a:p>
        </p:txBody>
      </p:sp>
    </p:spTree>
    <p:extLst>
      <p:ext uri="{BB962C8B-B14F-4D97-AF65-F5344CB8AC3E}">
        <p14:creationId xmlns:p14="http://schemas.microsoft.com/office/powerpoint/2010/main" val="3114974329"/>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06B3C-638F-4F7E-9A2B-9F3FABC22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825200" cy="13401675"/>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rot="195377">
            <a:off x="2161167" y="910620"/>
            <a:ext cx="5998438" cy="243857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9600" dirty="0">
                <a:solidFill>
                  <a:srgbClr val="6C9199"/>
                </a:solidFill>
                <a:latin typeface="Helvetica LT CondensedBlack" panose="02000A06050000020004" pitchFamily="2" charset="0"/>
                <a:cs typeface="Helvetica" panose="020B0604020202020204" pitchFamily="34" charset="0"/>
              </a:rPr>
              <a:t>LOAD</a:t>
            </a:r>
          </a:p>
          <a:p>
            <a:pPr algn="r"/>
            <a:r>
              <a:rPr lang="en-US" sz="9600" dirty="0">
                <a:solidFill>
                  <a:srgbClr val="6C9199"/>
                </a:solidFill>
                <a:latin typeface="Helvetica LT CondensedBlack" panose="02000A06050000020004" pitchFamily="2" charset="0"/>
                <a:cs typeface="Helvetica" panose="020B0604020202020204" pitchFamily="34" charset="0"/>
              </a:rPr>
              <a:t>BALANCING</a:t>
            </a:r>
            <a:endParaRPr lang="en-US" sz="9600" dirty="0">
              <a:solidFill>
                <a:srgbClr val="6C9199"/>
              </a:solidFill>
              <a:latin typeface="Helvetica LT CondensedBlack" panose="02000A06050000020004" pitchFamily="2" charset="0"/>
            </a:endParaRPr>
          </a:p>
        </p:txBody>
      </p:sp>
    </p:spTree>
    <p:extLst>
      <p:ext uri="{BB962C8B-B14F-4D97-AF65-F5344CB8AC3E}">
        <p14:creationId xmlns:p14="http://schemas.microsoft.com/office/powerpoint/2010/main" val="20518724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LT CondensedBlack" panose="02000A06050000020004" pitchFamily="2" charset="0"/>
                <a:cs typeface="Helvetica" panose="020B0604020202020204" pitchFamily="34" charset="0"/>
              </a:rPr>
              <a:t>Hi, I’m Martin!</a:t>
            </a:r>
            <a:endParaRPr lang="en-US" dirty="0">
              <a:latin typeface="Helvetica LT CondensedBlack" panose="02000A06050000020004" pitchFamily="2" charset="0"/>
            </a:endParaRPr>
          </a:p>
        </p:txBody>
      </p:sp>
      <p:sp>
        <p:nvSpPr>
          <p:cNvPr id="3" name="Content Placeholder 2"/>
          <p:cNvSpPr>
            <a:spLocks noGrp="1"/>
          </p:cNvSpPr>
          <p:nvPr>
            <p:ph idx="1"/>
          </p:nvPr>
        </p:nvSpPr>
        <p:spPr/>
        <p:txBody>
          <a:bodyPr/>
          <a:lstStyle/>
          <a:p>
            <a:r>
              <a:rPr lang="en-US" dirty="0"/>
              <a:t>Tech enthusiast</a:t>
            </a:r>
          </a:p>
          <a:p>
            <a:r>
              <a:rPr lang="en-US" dirty="0"/>
              <a:t>Software architect</a:t>
            </a:r>
          </a:p>
          <a:p>
            <a:r>
              <a:rPr lang="en-US" dirty="0"/>
              <a:t>Ex-designer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9425">
            <a:off x="9178188" y="810081"/>
            <a:ext cx="14663656" cy="12992240"/>
          </a:xfrm>
          <a:prstGeom prst="rect">
            <a:avLst/>
          </a:prstGeom>
        </p:spPr>
      </p:pic>
      <p:sp>
        <p:nvSpPr>
          <p:cNvPr id="6" name="TextBox 5"/>
          <p:cNvSpPr txBox="1"/>
          <p:nvPr/>
        </p:nvSpPr>
        <p:spPr>
          <a:xfrm rot="19964131">
            <a:off x="17143440" y="3390901"/>
            <a:ext cx="4152900" cy="707886"/>
          </a:xfrm>
          <a:prstGeom prst="rect">
            <a:avLst/>
          </a:prstGeom>
          <a:noFill/>
        </p:spPr>
        <p:txBody>
          <a:bodyPr wrap="square" rtlCol="0">
            <a:spAutoFit/>
          </a:bodyPr>
          <a:lstStyle/>
          <a:p>
            <a:r>
              <a:rPr lang="en-US" dirty="0"/>
              <a:t>...at least for me...</a:t>
            </a:r>
          </a:p>
        </p:txBody>
      </p:sp>
    </p:spTree>
    <p:extLst>
      <p:ext uri="{BB962C8B-B14F-4D97-AF65-F5344CB8AC3E}">
        <p14:creationId xmlns:p14="http://schemas.microsoft.com/office/powerpoint/2010/main" val="13350106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75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750"/>
                            </p:stCondLst>
                            <p:childTnLst>
                              <p:par>
                                <p:cTn id="28" presetID="22" presetClass="entr" presetSubtype="4" fill="hold" grpId="0" nodeType="afterEffect">
                                  <p:stCondLst>
                                    <p:cond delay="100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0CEC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0F5DA-CE92-47CD-8B32-FEC34C511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3541"/>
            <a:ext cx="22860000" cy="17088341"/>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rot="20671192">
            <a:off x="14481594" y="1316148"/>
            <a:ext cx="8453315" cy="41368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9600" dirty="0">
                <a:effectLst>
                  <a:glow rad="38100">
                    <a:srgbClr val="D3D1D4"/>
                  </a:glow>
                </a:effectLst>
                <a:latin typeface="Helvetica LT CondensedBlack" panose="02000A06050000020004" pitchFamily="2" charset="0"/>
                <a:cs typeface="Helvetica" panose="020B0604020202020204" pitchFamily="34" charset="0"/>
              </a:rPr>
              <a:t>REINVENTING THE WHEEL</a:t>
            </a:r>
            <a:endParaRPr lang="en-US" sz="9600" dirty="0">
              <a:effectLst>
                <a:glow rad="38100">
                  <a:srgbClr val="D3D1D4"/>
                </a:glow>
              </a:effectLst>
              <a:latin typeface="Helvetica LT CondensedBlack" panose="02000A06050000020004" pitchFamily="2" charset="0"/>
            </a:endParaRPr>
          </a:p>
        </p:txBody>
      </p:sp>
    </p:spTree>
    <p:extLst>
      <p:ext uri="{BB962C8B-B14F-4D97-AF65-F5344CB8AC3E}">
        <p14:creationId xmlns:p14="http://schemas.microsoft.com/office/powerpoint/2010/main" val="15795108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724068">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21524068">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18824068">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8779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2776636">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10800000">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8032373">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351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5D7F18-8AC8-418D-A9AF-D5FE2EB5C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9098" y="2085349"/>
            <a:ext cx="7564102" cy="7564102"/>
          </a:xfrm>
          <a:prstGeom prst="rect">
            <a:avLst/>
          </a:prstGeom>
        </p:spPr>
      </p:pic>
      <p:pic>
        <p:nvPicPr>
          <p:cNvPr id="8" name="Picture 7">
            <a:extLst>
              <a:ext uri="{FF2B5EF4-FFF2-40B4-BE49-F238E27FC236}">
                <a16:creationId xmlns:a16="http://schemas.microsoft.com/office/drawing/2014/main" id="{8DB15072-3C50-4C76-A478-ECE64E1D6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192" y="3530900"/>
            <a:ext cx="2579496" cy="4673001"/>
          </a:xfrm>
          <a:prstGeom prst="rect">
            <a:avLst/>
          </a:prstGeom>
        </p:spPr>
      </p:pic>
      <p:sp>
        <p:nvSpPr>
          <p:cNvPr id="11" name="Arrow: Right 10">
            <a:extLst>
              <a:ext uri="{FF2B5EF4-FFF2-40B4-BE49-F238E27FC236}">
                <a16:creationId xmlns:a16="http://schemas.microsoft.com/office/drawing/2014/main" id="{6B768896-2426-444E-8DD6-3B7053859ACE}"/>
              </a:ext>
            </a:extLst>
          </p:cNvPr>
          <p:cNvSpPr/>
          <p:nvPr/>
        </p:nvSpPr>
        <p:spPr>
          <a:xfrm>
            <a:off x="5674208" y="4338962"/>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7FFFE00-37AC-4F49-9A9F-43C68C213CA2}"/>
              </a:ext>
            </a:extLst>
          </p:cNvPr>
          <p:cNvSpPr/>
          <p:nvPr/>
        </p:nvSpPr>
        <p:spPr>
          <a:xfrm rot="10800000">
            <a:off x="5218168" y="5644486"/>
            <a:ext cx="7791450" cy="9583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7906132-BE20-4EE7-A63A-2DF4813FA12E}"/>
              </a:ext>
            </a:extLst>
          </p:cNvPr>
          <p:cNvSpPr>
            <a:spLocks noGrp="1"/>
          </p:cNvSpPr>
          <p:nvPr>
            <p:ph type="title"/>
          </p:nvPr>
        </p:nvSpPr>
        <p:spPr>
          <a:xfrm>
            <a:off x="5548850" y="3016274"/>
            <a:ext cx="7428684" cy="2438578"/>
          </a:xfrm>
        </p:spPr>
        <p:txBody>
          <a:bodyPr>
            <a:normAutofit/>
          </a:bodyPr>
          <a:lstStyle/>
          <a:p>
            <a:r>
              <a:rPr lang="en-US" sz="9600" dirty="0">
                <a:solidFill>
                  <a:schemeClr val="accent2"/>
                </a:solidFill>
                <a:latin typeface="Helvetica LT CondensedBlack" panose="02000A06050000020004" pitchFamily="2" charset="0"/>
                <a:cs typeface="Helvetica" panose="020B0604020202020204" pitchFamily="34" charset="0"/>
              </a:rPr>
              <a:t>SSE</a:t>
            </a:r>
            <a:endParaRPr lang="en-US" sz="9600" dirty="0">
              <a:solidFill>
                <a:schemeClr val="accent2"/>
              </a:solidFill>
              <a:latin typeface="Helvetica LT CondensedBlack" panose="02000A06050000020004" pitchFamily="2" charset="0"/>
            </a:endParaRPr>
          </a:p>
        </p:txBody>
      </p:sp>
    </p:spTree>
    <p:extLst>
      <p:ext uri="{BB962C8B-B14F-4D97-AF65-F5344CB8AC3E}">
        <p14:creationId xmlns:p14="http://schemas.microsoft.com/office/powerpoint/2010/main" val="12387739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C35B48-205B-40EF-A15A-8D212684FC3F}"/>
              </a:ext>
            </a:extLst>
          </p:cNvPr>
          <p:cNvSpPr>
            <a:spLocks noGrp="1"/>
          </p:cNvSpPr>
          <p:nvPr>
            <p:ph idx="1"/>
          </p:nvPr>
        </p:nvSpPr>
        <p:spPr>
          <a:xfrm>
            <a:off x="1571625" y="898358"/>
            <a:ext cx="19716750" cy="9671217"/>
          </a:xfrm>
        </p:spPr>
        <p:txBody>
          <a:bodyPr/>
          <a:lstStyle/>
          <a:p>
            <a:pPr marL="0" indent="0">
              <a:buNone/>
            </a:pPr>
            <a:r>
              <a:rPr lang="en-US" dirty="0">
                <a:solidFill>
                  <a:srgbClr val="008000"/>
                </a:solidFill>
                <a:latin typeface="Source code pro" panose="020B0509030403020204" pitchFamily="49" charset="0"/>
              </a:rPr>
              <a:t>// Client side implementation</a:t>
            </a:r>
          </a:p>
          <a:p>
            <a:pPr marL="0" indent="0">
              <a:buNone/>
            </a:pPr>
            <a:r>
              <a:rPr lang="en-US" dirty="0">
                <a:solidFill>
                  <a:srgbClr val="008000"/>
                </a:solidFill>
                <a:latin typeface="Source code pro" panose="020B0509030403020204" pitchFamily="49" charset="0"/>
              </a:rPr>
              <a:t>// subscribe for messages</a:t>
            </a:r>
            <a:endParaRPr lang="en-US" dirty="0">
              <a:solidFill>
                <a:srgbClr val="000000"/>
              </a:solidFill>
              <a:latin typeface="Source code pro" panose="020B0509030403020204" pitchFamily="49" charset="0"/>
            </a:endParaRPr>
          </a:p>
          <a:p>
            <a:pPr marL="0" indent="0">
              <a:buNone/>
            </a:pPr>
            <a:r>
              <a:rPr lang="en-US" dirty="0" err="1">
                <a:solidFill>
                  <a:srgbClr val="0000FF"/>
                </a:solidFill>
                <a:latin typeface="Source code pro" panose="020B0509030403020204" pitchFamily="49" charset="0"/>
              </a:rPr>
              <a:t>var</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source</a:t>
            </a:r>
            <a:r>
              <a:rPr lang="en-US" dirty="0">
                <a:solidFill>
                  <a:srgbClr val="000000"/>
                </a:solidFill>
                <a:latin typeface="Source code pro" panose="020B0509030403020204" pitchFamily="49" charset="0"/>
              </a:rPr>
              <a:t> = </a:t>
            </a:r>
            <a:r>
              <a:rPr lang="en-US" dirty="0">
                <a:solidFill>
                  <a:srgbClr val="0000FF"/>
                </a:solidFill>
                <a:latin typeface="Source code pro" panose="020B0509030403020204" pitchFamily="49" charset="0"/>
              </a:rPr>
              <a:t>new</a:t>
            </a:r>
            <a:r>
              <a:rPr lang="en-US" dirty="0">
                <a:solidFill>
                  <a:srgbClr val="000000"/>
                </a:solidFill>
                <a:latin typeface="Source code pro" panose="020B0509030403020204" pitchFamily="49" charset="0"/>
              </a:rPr>
              <a:t> </a:t>
            </a:r>
            <a:r>
              <a:rPr lang="en-US" dirty="0">
                <a:solidFill>
                  <a:srgbClr val="267F99"/>
                </a:solidFill>
                <a:latin typeface="Source code pro" panose="020B0509030403020204" pitchFamily="49" charset="0"/>
              </a:rPr>
              <a:t>EventSource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‘URL’</a:t>
            </a:r>
            <a:r>
              <a:rPr lang="en-US" dirty="0">
                <a:solidFill>
                  <a:srgbClr val="000000"/>
                </a:solidFill>
                <a:latin typeface="Source code pro" panose="020B0509030403020204" pitchFamily="49" charset="0"/>
              </a:rPr>
              <a:t>);</a:t>
            </a:r>
          </a:p>
          <a:p>
            <a:pPr marL="0" indent="0">
              <a:buNone/>
            </a:pPr>
            <a:br>
              <a:rPr lang="en-US" dirty="0">
                <a:solidFill>
                  <a:srgbClr val="000000"/>
                </a:solidFill>
                <a:latin typeface="Source code pro" panose="020B0509030403020204" pitchFamily="49" charset="0"/>
              </a:rPr>
            </a:br>
            <a:r>
              <a:rPr lang="en-US" dirty="0">
                <a:solidFill>
                  <a:srgbClr val="008000"/>
                </a:solidFill>
                <a:latin typeface="Source code pro" panose="020B0509030403020204" pitchFamily="49" charset="0"/>
              </a:rPr>
              <a:t>// handle messages</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onmessage</a:t>
            </a:r>
            <a:r>
              <a:rPr lang="en-US" dirty="0">
                <a:solidFill>
                  <a:srgbClr val="000000"/>
                </a:solidFill>
                <a:latin typeface="Source code pro" panose="020B0509030403020204" pitchFamily="49" charset="0"/>
              </a:rPr>
              <a:t> = </a:t>
            </a:r>
            <a:r>
              <a:rPr lang="en-US" dirty="0">
                <a:solidFill>
                  <a:srgbClr val="0000FF"/>
                </a:solidFill>
                <a:latin typeface="Source code pro" panose="020B0509030403020204" pitchFamily="49" charset="0"/>
              </a:rPr>
              <a:t>function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event</a:t>
            </a:r>
            <a:r>
              <a:rPr lang="en-US" dirty="0">
                <a:solidFill>
                  <a:srgbClr val="000000"/>
                </a:solidFill>
                <a:latin typeface="Source code pro" panose="020B0509030403020204" pitchFamily="49" charset="0"/>
              </a:rPr>
              <a:t>) {</a:t>
            </a:r>
          </a:p>
          <a:p>
            <a:pPr marL="0" indent="0">
              <a:buNone/>
            </a:pPr>
            <a:r>
              <a:rPr lang="en-US" dirty="0">
                <a:solidFill>
                  <a:srgbClr val="008000"/>
                </a:solidFill>
                <a:latin typeface="Source code pro" panose="020B0509030403020204" pitchFamily="49" charset="0"/>
              </a:rPr>
              <a:t>	// Do something with the data:</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event</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5037633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250"/>
                                        <p:tgtEl>
                                          <p:spTgt spid="5">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5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250"/>
                                        <p:tgtEl>
                                          <p:spTgt spid="5">
                                            <p:txEl>
                                              <p:pRg st="3" end="3"/>
                                            </p:txEl>
                                          </p:spTgt>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wipe(left)">
                                      <p:cBhvr>
                                        <p:cTn id="24" dur="250"/>
                                        <p:tgtEl>
                                          <p:spTgt spid="5">
                                            <p:txEl>
                                              <p:pRg st="4" end="4"/>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wipe(left)">
                                      <p:cBhvr>
                                        <p:cTn id="28" dur="250"/>
                                        <p:tgtEl>
                                          <p:spTgt spid="5">
                                            <p:txEl>
                                              <p:pRg st="5" end="5"/>
                                            </p:txEl>
                                          </p:spTgt>
                                        </p:tgtEl>
                                      </p:cBhvr>
                                    </p:animEffect>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250"/>
                                        <p:tgtEl>
                                          <p:spTgt spid="5">
                                            <p:txEl>
                                              <p:pRg st="6" end="6"/>
                                            </p:txEl>
                                          </p:spTgt>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wipe(left)">
                                      <p:cBhvr>
                                        <p:cTn id="36" dur="25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E7831-3C12-4A21-935F-C7224153E192}"/>
              </a:ext>
            </a:extLst>
          </p:cNvPr>
          <p:cNvSpPr>
            <a:spLocks noGrp="1"/>
          </p:cNvSpPr>
          <p:nvPr>
            <p:ph idx="1"/>
          </p:nvPr>
        </p:nvSpPr>
        <p:spPr>
          <a:xfrm>
            <a:off x="1571625" y="834190"/>
            <a:ext cx="19716750" cy="9735386"/>
          </a:xfrm>
        </p:spPr>
        <p:txBody>
          <a:bodyPr/>
          <a:lstStyle/>
          <a:p>
            <a:pPr marL="0" indent="0">
              <a:buNone/>
            </a:pPr>
            <a:r>
              <a:rPr lang="en-US" dirty="0">
                <a:solidFill>
                  <a:srgbClr val="008000"/>
                </a:solidFill>
                <a:latin typeface="Source code pro" panose="020B0509030403020204" pitchFamily="49" charset="0"/>
              </a:rPr>
              <a:t>// Handle build-in events</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onopen</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onmessage</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onclose</a:t>
            </a:r>
            <a:endParaRPr lang="en-US" dirty="0">
              <a:solidFill>
                <a:srgbClr val="000000"/>
              </a:solidFill>
              <a:latin typeface="Source code pro" panose="020B0509030403020204" pitchFamily="49" charset="0"/>
            </a:endParaRPr>
          </a:p>
          <a:p>
            <a:pPr marL="0" indent="0">
              <a:buNone/>
            </a:pPr>
            <a:br>
              <a:rPr lang="en-US" dirty="0">
                <a:solidFill>
                  <a:srgbClr val="000000"/>
                </a:solidFill>
                <a:latin typeface="Source code pro" panose="020B0509030403020204" pitchFamily="49" charset="0"/>
              </a:rPr>
            </a:br>
            <a:r>
              <a:rPr lang="en-US" dirty="0">
                <a:solidFill>
                  <a:srgbClr val="008000"/>
                </a:solidFill>
                <a:latin typeface="Source code pro" panose="020B0509030403020204" pitchFamily="49" charset="0"/>
              </a:rPr>
              <a:t>// Handle custom events</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addEventListenet</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a:t>
            </a:r>
            <a:r>
              <a:rPr lang="en-US" dirty="0" err="1">
                <a:solidFill>
                  <a:srgbClr val="A31515"/>
                </a:solidFill>
                <a:latin typeface="Source code pro" panose="020B0509030403020204" pitchFamily="49" charset="0"/>
              </a:rPr>
              <a:t>customEvent</a:t>
            </a:r>
            <a:r>
              <a:rPr lang="en-US" dirty="0">
                <a:solidFill>
                  <a:srgbClr val="A31515"/>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handler</a:t>
            </a: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22623245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childTnLst>
                          </p:cTn>
                        </p:par>
                        <p:par>
                          <p:cTn id="25" fill="hold">
                            <p:stCondLst>
                              <p:cond delay="250"/>
                            </p:stCondLst>
                            <p:childTnLst>
                              <p:par>
                                <p:cTn id="26" presetID="22" presetClass="entr" presetSubtype="8"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9C847-E363-4FA1-9658-8663F243D7FF}"/>
              </a:ext>
            </a:extLst>
          </p:cNvPr>
          <p:cNvSpPr>
            <a:spLocks noGrp="1"/>
          </p:cNvSpPr>
          <p:nvPr>
            <p:ph idx="1"/>
          </p:nvPr>
        </p:nvSpPr>
        <p:spPr>
          <a:xfrm>
            <a:off x="1571625" y="625476"/>
            <a:ext cx="19716750" cy="9944100"/>
          </a:xfrm>
        </p:spPr>
        <p:txBody>
          <a:bodyPr>
            <a:normAutofit/>
          </a:bodyPr>
          <a:lstStyle/>
          <a:p>
            <a:pPr marL="0" indent="0">
              <a:buNone/>
            </a:pPr>
            <a:r>
              <a:rPr lang="en-US" dirty="0">
                <a:solidFill>
                  <a:srgbClr val="008000"/>
                </a:solidFill>
                <a:latin typeface="Source code pro" panose="020B0509030403020204" pitchFamily="49" charset="0"/>
              </a:rPr>
              <a:t>// Server implementation</a:t>
            </a:r>
            <a:endParaRPr lang="en-US" dirty="0">
              <a:solidFill>
                <a:srgbClr val="0000FF"/>
              </a:solidFill>
              <a:latin typeface="Source code pro" panose="020B0509030403020204" pitchFamily="49" charset="0"/>
            </a:endParaRPr>
          </a:p>
          <a:p>
            <a:pPr marL="0" indent="0">
              <a:buNone/>
            </a:pPr>
            <a:r>
              <a:rPr lang="en-US" dirty="0">
                <a:solidFill>
                  <a:srgbClr val="0000FF"/>
                </a:solidFill>
                <a:latin typeface="Source code pro" panose="020B0509030403020204" pitchFamily="49" charset="0"/>
              </a:rPr>
              <a:t>function</a:t>
            </a:r>
            <a:r>
              <a:rPr lang="en-US" dirty="0">
                <a:solidFill>
                  <a:srgbClr val="000000"/>
                </a:solidFill>
                <a:latin typeface="Source code pro" panose="020B0509030403020204" pitchFamily="49" charset="0"/>
              </a:rPr>
              <a:t> </a:t>
            </a:r>
            <a:r>
              <a:rPr lang="en-US" dirty="0">
                <a:solidFill>
                  <a:srgbClr val="795E26"/>
                </a:solidFill>
                <a:latin typeface="Source code pro" panose="020B0509030403020204" pitchFamily="49" charset="0"/>
              </a:rPr>
              <a:t>handler</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response</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writeHead</a:t>
            </a:r>
            <a:r>
              <a:rPr lang="en-US" dirty="0">
                <a:solidFill>
                  <a:srgbClr val="000000"/>
                </a:solidFill>
                <a:latin typeface="Source code pro" panose="020B0509030403020204" pitchFamily="49" charset="0"/>
              </a:rPr>
              <a:t>(</a:t>
            </a:r>
            <a:r>
              <a:rPr lang="en-US" dirty="0">
                <a:solidFill>
                  <a:srgbClr val="09885A"/>
                </a:solidFill>
                <a:latin typeface="Source code pro" panose="020B0509030403020204" pitchFamily="49" charset="0"/>
              </a:rPr>
              <a:t>200</a:t>
            </a:r>
            <a:r>
              <a:rPr lang="en-US" dirty="0">
                <a:solidFill>
                  <a:srgbClr val="000000"/>
                </a:solidFill>
                <a:latin typeface="Source code pro" panose="020B0509030403020204" pitchFamily="49" charset="0"/>
              </a:rPr>
              <a:t>, {</a:t>
            </a:r>
          </a:p>
          <a:p>
            <a:pPr marL="0" indent="0">
              <a:buNone/>
            </a:pPr>
            <a:r>
              <a:rPr lang="en-US" dirty="0">
                <a:solidFill>
                  <a:srgbClr val="A31515"/>
                </a:solidFill>
                <a:latin typeface="Source code pro" panose="020B0509030403020204" pitchFamily="49" charset="0"/>
              </a:rPr>
              <a:t>		'Content-Type'</a:t>
            </a:r>
            <a:r>
              <a:rPr lang="en-US" dirty="0">
                <a:solidFill>
                  <a:srgbClr val="001080"/>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'text/event-stream’</a:t>
            </a:r>
            <a:r>
              <a:rPr lang="en-US" dirty="0">
                <a:solidFill>
                  <a:srgbClr val="000000"/>
                </a:solidFill>
                <a:latin typeface="Source code pro" panose="020B0509030403020204" pitchFamily="49" charset="0"/>
              </a:rPr>
              <a:t>,</a:t>
            </a:r>
          </a:p>
          <a:p>
            <a:pPr marL="0" indent="0">
              <a:buNone/>
            </a:pPr>
            <a:r>
              <a:rPr lang="en-US" dirty="0">
                <a:solidFill>
                  <a:srgbClr val="A31515"/>
                </a:solidFill>
                <a:latin typeface="Source code pro" panose="020B0509030403020204" pitchFamily="49" charset="0"/>
              </a:rPr>
              <a:t>		'Cache-Control'</a:t>
            </a:r>
            <a:r>
              <a:rPr lang="en-US" dirty="0">
                <a:solidFill>
                  <a:srgbClr val="001080"/>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'no-cache’</a:t>
            </a:r>
            <a:r>
              <a:rPr lang="en-US" dirty="0">
                <a:solidFill>
                  <a:srgbClr val="000000"/>
                </a:solidFill>
                <a:latin typeface="Source code pro" panose="020B0509030403020204" pitchFamily="49" charset="0"/>
              </a:rPr>
              <a:t>,</a:t>
            </a:r>
          </a:p>
          <a:p>
            <a:pPr marL="0" indent="0">
              <a:buNone/>
            </a:pPr>
            <a:r>
              <a:rPr lang="en-US" dirty="0">
                <a:solidFill>
                  <a:srgbClr val="A31515"/>
                </a:solidFill>
                <a:latin typeface="Source code pro" panose="020B0509030403020204" pitchFamily="49" charset="0"/>
              </a:rPr>
              <a:t>		'Connection'</a:t>
            </a:r>
            <a:r>
              <a:rPr lang="en-US" dirty="0">
                <a:solidFill>
                  <a:srgbClr val="001080"/>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'keep-alive’</a:t>
            </a:r>
            <a:endParaRPr lang="en-US" dirty="0">
              <a:solidFill>
                <a:srgbClr val="000000"/>
              </a:solidFill>
              <a:latin typeface="Source code pro" panose="020B0509030403020204" pitchFamily="49" charset="0"/>
            </a:endParaRPr>
          </a:p>
          <a:p>
            <a:pPr marL="0" indent="0">
              <a:buNone/>
            </a:pPr>
            <a:r>
              <a:rPr lang="en-US" dirty="0">
                <a:solidFill>
                  <a:srgbClr val="000000"/>
                </a:solidFill>
                <a:latin typeface="Source code pro" panose="020B0509030403020204" pitchFamily="49" charset="0"/>
              </a:rPr>
              <a:t>	});</a:t>
            </a:r>
          </a:p>
          <a:p>
            <a:pPr marL="0" indent="0">
              <a:buNone/>
            </a:pP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'id: </a:t>
            </a:r>
            <a:r>
              <a:rPr lang="en-US" dirty="0" err="1">
                <a:solidFill>
                  <a:srgbClr val="A31515"/>
                </a:solidFill>
                <a:latin typeface="Source code pro" panose="020B0509030403020204" pitchFamily="49" charset="0"/>
              </a:rPr>
              <a:t>UniqueID</a:t>
            </a:r>
            <a:r>
              <a:rPr lang="en-US" dirty="0">
                <a:solidFill>
                  <a:srgbClr val="A31515"/>
                </a:solidFill>
                <a:latin typeface="Source code pro" panose="020B0509030403020204" pitchFamily="49" charset="0"/>
              </a:rPr>
              <a:t>\n’</a:t>
            </a:r>
            <a:r>
              <a:rPr lang="en-US" dirty="0">
                <a:solidFill>
                  <a:srgbClr val="000000"/>
                </a:solidFill>
                <a:latin typeface="Source code pro" panose="020B0509030403020204" pitchFamily="49" charset="0"/>
              </a:rPr>
              <a:t>);</a:t>
            </a: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"data: "</a:t>
            </a:r>
            <a:r>
              <a:rPr lang="en-US" dirty="0">
                <a:solidFill>
                  <a:srgbClr val="000000"/>
                </a:solidFill>
                <a:latin typeface="Source code pro" panose="020B0509030403020204" pitchFamily="49" charset="0"/>
              </a:rPr>
              <a:t> + </a:t>
            </a:r>
            <a:r>
              <a:rPr lang="en-US" dirty="0">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 + </a:t>
            </a:r>
            <a:r>
              <a:rPr lang="en-US" dirty="0">
                <a:solidFill>
                  <a:srgbClr val="A31515"/>
                </a:solidFill>
                <a:latin typeface="Source code pro" panose="020B0509030403020204" pitchFamily="49" charset="0"/>
              </a:rPr>
              <a:t>'\n\n'</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40057127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50"/>
                                        <p:tgtEl>
                                          <p:spTgt spid="3">
                                            <p:txEl>
                                              <p:pRg st="6" end="6"/>
                                            </p:txEl>
                                          </p:spTgt>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250"/>
                                        <p:tgtEl>
                                          <p:spTgt spid="3">
                                            <p:txEl>
                                              <p:pRg st="7" end="7"/>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wipe(left)">
                                      <p:cBhvr>
                                        <p:cTn id="39" dur="250"/>
                                        <p:tgtEl>
                                          <p:spTgt spid="3">
                                            <p:txEl>
                                              <p:pRg st="9" end="9"/>
                                            </p:txEl>
                                          </p:spTgt>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left)">
                                      <p:cBhvr>
                                        <p:cTn id="43" dur="250"/>
                                        <p:tgtEl>
                                          <p:spTgt spid="3">
                                            <p:txEl>
                                              <p:pRg st="10" end="10"/>
                                            </p:txEl>
                                          </p:spTgt>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wipe(left)">
                                      <p:cBhvr>
                                        <p:cTn id="47" dur="25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2CDFE-98C8-47B9-B697-599BA72AE580}"/>
              </a:ext>
            </a:extLst>
          </p:cNvPr>
          <p:cNvSpPr>
            <a:spLocks noGrp="1"/>
          </p:cNvSpPr>
          <p:nvPr>
            <p:ph idx="1"/>
          </p:nvPr>
        </p:nvSpPr>
        <p:spPr>
          <a:xfrm>
            <a:off x="1571625" y="625476"/>
            <a:ext cx="19716750" cy="9944100"/>
          </a:xfrm>
        </p:spPr>
        <p:txBody>
          <a:bodyPr/>
          <a:lstStyle/>
          <a:p>
            <a:pPr marL="0" indent="0">
              <a:buNone/>
            </a:pPr>
            <a:r>
              <a:rPr lang="en-US" b="1" dirty="0">
                <a:solidFill>
                  <a:srgbClr val="008000"/>
                </a:solidFill>
                <a:latin typeface="Source code pro" panose="020B0509030403020204" pitchFamily="49" charset="0"/>
              </a:rPr>
              <a:t>// SERVER</a:t>
            </a:r>
            <a:endParaRPr lang="en-US" b="1" dirty="0">
              <a:solidFill>
                <a:srgbClr val="0000FF"/>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'id: </a:t>
            </a:r>
            <a:r>
              <a:rPr lang="en-US" dirty="0" err="1">
                <a:solidFill>
                  <a:srgbClr val="A31515"/>
                </a:solidFill>
                <a:latin typeface="Source code pro" panose="020B0509030403020204" pitchFamily="49" charset="0"/>
              </a:rPr>
              <a:t>UniqueID</a:t>
            </a:r>
            <a:r>
              <a:rPr lang="en-US" dirty="0">
                <a:solidFill>
                  <a:srgbClr val="A31515"/>
                </a:solidFill>
                <a:latin typeface="Source code pro" panose="020B0509030403020204" pitchFamily="49" charset="0"/>
              </a:rPr>
              <a:t>\n'</a:t>
            </a:r>
            <a:r>
              <a:rPr lang="en-US" dirty="0">
                <a:solidFill>
                  <a:srgbClr val="000000"/>
                </a:solidFill>
                <a:latin typeface="Source code pro" panose="020B0509030403020204" pitchFamily="49" charset="0"/>
              </a:rPr>
              <a:t>);</a:t>
            </a: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'event: </a:t>
            </a:r>
            <a:r>
              <a:rPr lang="en-US" b="1" dirty="0">
                <a:solidFill>
                  <a:srgbClr val="A31515"/>
                </a:solidFill>
                <a:latin typeface="Source code pro" panose="020B0509030403020204" pitchFamily="49" charset="0"/>
              </a:rPr>
              <a:t>add</a:t>
            </a:r>
            <a:r>
              <a:rPr lang="en-US" dirty="0">
                <a:solidFill>
                  <a:srgbClr val="A31515"/>
                </a:solidFill>
                <a:latin typeface="Source code pro" panose="020B0509030403020204" pitchFamily="49" charset="0"/>
              </a:rPr>
              <a:t>\n'</a:t>
            </a:r>
            <a:r>
              <a:rPr lang="en-US" dirty="0">
                <a:solidFill>
                  <a:srgbClr val="000000"/>
                </a:solidFill>
                <a:latin typeface="Source code pro" panose="020B0509030403020204" pitchFamily="49" charset="0"/>
              </a:rPr>
              <a:t>);</a:t>
            </a: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'retry: 10000\n'</a:t>
            </a:r>
            <a:r>
              <a:rPr lang="en-US" dirty="0">
                <a:solidFill>
                  <a:srgbClr val="000000"/>
                </a:solidFill>
                <a:latin typeface="Source code pro" panose="020B0509030403020204" pitchFamily="49" charset="0"/>
              </a:rPr>
              <a:t>);</a:t>
            </a: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"data: "</a:t>
            </a:r>
            <a:r>
              <a:rPr lang="en-US" dirty="0">
                <a:solidFill>
                  <a:srgbClr val="000000"/>
                </a:solidFill>
                <a:latin typeface="Source code pro" panose="020B0509030403020204" pitchFamily="49" charset="0"/>
              </a:rPr>
              <a:t> + </a:t>
            </a:r>
            <a:r>
              <a:rPr lang="en-US" dirty="0">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 + </a:t>
            </a:r>
            <a:r>
              <a:rPr lang="en-US" dirty="0">
                <a:solidFill>
                  <a:srgbClr val="A31515"/>
                </a:solidFill>
                <a:latin typeface="Source code pro" panose="020B0509030403020204" pitchFamily="49" charset="0"/>
              </a:rPr>
              <a:t>'\n\n’</a:t>
            </a:r>
            <a:r>
              <a:rPr lang="en-US" dirty="0">
                <a:solidFill>
                  <a:srgbClr val="000000"/>
                </a:solidFill>
                <a:latin typeface="Source code pro" panose="020B0509030403020204" pitchFamily="49" charset="0"/>
              </a:rPr>
              <a:t>);</a:t>
            </a:r>
          </a:p>
          <a:p>
            <a:pPr marL="0" indent="0">
              <a:buNone/>
            </a:pPr>
            <a:endParaRPr lang="en-US" dirty="0">
              <a:solidFill>
                <a:srgbClr val="000000"/>
              </a:solidFill>
              <a:latin typeface="Source code pro" panose="020B0509030403020204" pitchFamily="49" charset="0"/>
            </a:endParaRPr>
          </a:p>
          <a:p>
            <a:pPr marL="0" indent="0">
              <a:buNone/>
            </a:pPr>
            <a:r>
              <a:rPr lang="en-US" b="1" dirty="0">
                <a:solidFill>
                  <a:srgbClr val="008000"/>
                </a:solidFill>
                <a:latin typeface="Source code pro" panose="020B0509030403020204" pitchFamily="49" charset="0"/>
              </a:rPr>
              <a:t>// CLIENT</a:t>
            </a:r>
            <a:endParaRPr lang="en-US" b="1" dirty="0">
              <a:solidFill>
                <a:srgbClr val="0000FF"/>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addEventListener</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"add"</a:t>
            </a:r>
            <a:r>
              <a:rPr lang="en-US" dirty="0">
                <a:solidFill>
                  <a:srgbClr val="000000"/>
                </a:solidFill>
                <a:latin typeface="Source code pro" panose="020B0509030403020204" pitchFamily="49" charset="0"/>
              </a:rPr>
              <a:t>, </a:t>
            </a:r>
            <a:r>
              <a:rPr lang="en-US" dirty="0">
                <a:solidFill>
                  <a:srgbClr val="0000FF"/>
                </a:solidFill>
                <a:latin typeface="Source code pro" panose="020B0509030403020204" pitchFamily="49" charset="0"/>
              </a:rPr>
              <a:t>function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event</a:t>
            </a:r>
            <a:r>
              <a:rPr lang="en-US" dirty="0">
                <a:solidFill>
                  <a:srgbClr val="000000"/>
                </a:solidFill>
                <a:latin typeface="Source code pro" panose="020B0509030403020204" pitchFamily="49" charset="0"/>
              </a:rPr>
              <a:t>) {</a:t>
            </a:r>
          </a:p>
          <a:p>
            <a:pPr marL="0" indent="0">
              <a:buNone/>
            </a:pPr>
            <a:r>
              <a:rPr lang="en-US" dirty="0">
                <a:solidFill>
                  <a:srgbClr val="008000"/>
                </a:solidFill>
                <a:latin typeface="Source code pro" panose="020B0509030403020204" pitchFamily="49" charset="0"/>
              </a:rPr>
              <a:t>	// do stuff with data</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event</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endParaRPr lang="en-US" b="1" dirty="0">
              <a:solidFill>
                <a:srgbClr val="000000"/>
              </a:solidFill>
              <a:latin typeface="Source code pro" panose="020B0509030403020204" pitchFamily="49" charset="0"/>
            </a:endParaRPr>
          </a:p>
          <a:p>
            <a:pPr marL="0" indent="0">
              <a:buNone/>
            </a:pPr>
            <a:endParaRPr lang="en-US" dirty="0"/>
          </a:p>
        </p:txBody>
      </p:sp>
    </p:spTree>
    <p:extLst>
      <p:ext uri="{BB962C8B-B14F-4D97-AF65-F5344CB8AC3E}">
        <p14:creationId xmlns:p14="http://schemas.microsoft.com/office/powerpoint/2010/main" val="727265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250"/>
                                        <p:tgtEl>
                                          <p:spTgt spid="3">
                                            <p:txEl>
                                              <p:pRg st="6" end="6"/>
                                            </p:txEl>
                                          </p:spTgt>
                                        </p:tgtEl>
                                      </p:cBhvr>
                                    </p:animEffect>
                                  </p:childTnLst>
                                </p:cTn>
                              </p:par>
                            </p:childTnLst>
                          </p:cTn>
                        </p:par>
                        <p:par>
                          <p:cTn id="29" fill="hold">
                            <p:stCondLst>
                              <p:cond delay="250"/>
                            </p:stCondLst>
                            <p:childTnLst>
                              <p:par>
                                <p:cTn id="30" presetID="22" presetClass="entr" presetSubtype="8" fill="hold" grpId="0"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250"/>
                                        <p:tgtEl>
                                          <p:spTgt spid="3">
                                            <p:txEl>
                                              <p:pRg st="7" end="7"/>
                                            </p:txEl>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wipe(left)">
                                      <p:cBhvr>
                                        <p:cTn id="36" dur="250"/>
                                        <p:tgtEl>
                                          <p:spTgt spid="3">
                                            <p:txEl>
                                              <p:pRg st="8" end="8"/>
                                            </p:txEl>
                                          </p:spTgt>
                                        </p:tgtEl>
                                      </p:cBhvr>
                                    </p:animEffect>
                                  </p:childTnLst>
                                </p:cTn>
                              </p:par>
                            </p:childTnLst>
                          </p:cTn>
                        </p:par>
                        <p:par>
                          <p:cTn id="37" fill="hold">
                            <p:stCondLst>
                              <p:cond delay="750"/>
                            </p:stCondLst>
                            <p:childTnLst>
                              <p:par>
                                <p:cTn id="38" presetID="22" presetClass="entr" presetSubtype="8"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250"/>
                                        <p:tgtEl>
                                          <p:spTgt spid="3">
                                            <p:txEl>
                                              <p:pRg st="9" end="9"/>
                                            </p:txEl>
                                          </p:spTgt>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2CDFE-98C8-47B9-B697-599BA72AE580}"/>
              </a:ext>
            </a:extLst>
          </p:cNvPr>
          <p:cNvSpPr>
            <a:spLocks noGrp="1"/>
          </p:cNvSpPr>
          <p:nvPr>
            <p:ph idx="1"/>
          </p:nvPr>
        </p:nvSpPr>
        <p:spPr>
          <a:xfrm>
            <a:off x="1571625" y="625476"/>
            <a:ext cx="19716750" cy="9944100"/>
          </a:xfrm>
        </p:spPr>
        <p:txBody>
          <a:bodyPr>
            <a:normAutofit fontScale="77500" lnSpcReduction="20000"/>
          </a:bodyPr>
          <a:lstStyle/>
          <a:p>
            <a:pPr marL="0" indent="0">
              <a:buNone/>
            </a:pPr>
            <a:r>
              <a:rPr lang="en-US" dirty="0">
                <a:solidFill>
                  <a:srgbClr val="000000"/>
                </a:solidFill>
                <a:latin typeface="Source code pro" panose="020B0509030403020204" pitchFamily="49" charset="0"/>
              </a:rPr>
              <a:t>...</a:t>
            </a:r>
          </a:p>
          <a:p>
            <a:pPr marL="0" indent="0">
              <a:buNone/>
            </a:pPr>
            <a:r>
              <a:rPr lang="en-US" dirty="0">
                <a:solidFill>
                  <a:srgbClr val="001080"/>
                </a:solidFill>
                <a:latin typeface="Source code pro" panose="020B0509030403020204" pitchFamily="49" charset="0"/>
              </a:rPr>
              <a:t>id</a:t>
            </a:r>
            <a:r>
              <a:rPr lang="en-US" dirty="0">
                <a:solidFill>
                  <a:srgbClr val="000000"/>
                </a:solidFill>
                <a:latin typeface="Source code pro" panose="020B0509030403020204" pitchFamily="49" charset="0"/>
              </a:rPr>
              <a:t>: </a:t>
            </a:r>
            <a:r>
              <a:rPr lang="en-US" dirty="0">
                <a:solidFill>
                  <a:srgbClr val="09885A"/>
                </a:solidFill>
                <a:latin typeface="Source code pro" panose="020B0509030403020204" pitchFamily="49" charset="0"/>
              </a:rPr>
              <a:t>54</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event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add</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"[{SOME JSON DATA}]"</a:t>
            </a:r>
            <a:endParaRPr lang="en-US" dirty="0">
              <a:solidFill>
                <a:srgbClr val="000000"/>
              </a:solidFill>
              <a:latin typeface="Source code pro" panose="020B0509030403020204" pitchFamily="49" charset="0"/>
            </a:endParaRPr>
          </a:p>
          <a:p>
            <a:pPr marL="0" indent="0">
              <a:buNone/>
            </a:pPr>
            <a:br>
              <a:rPr lang="en-US" dirty="0">
                <a:solidFill>
                  <a:srgbClr val="000000"/>
                </a:solidFill>
                <a:latin typeface="Source code pro" panose="020B0509030403020204" pitchFamily="49" charset="0"/>
              </a:rPr>
            </a:br>
            <a:r>
              <a:rPr lang="en-US" dirty="0">
                <a:solidFill>
                  <a:srgbClr val="001080"/>
                </a:solidFill>
                <a:latin typeface="Source code pro" panose="020B0509030403020204" pitchFamily="49" charset="0"/>
              </a:rPr>
              <a:t>id</a:t>
            </a:r>
            <a:r>
              <a:rPr lang="en-US" dirty="0">
                <a:solidFill>
                  <a:srgbClr val="000000"/>
                </a:solidFill>
                <a:latin typeface="Source code pro" panose="020B0509030403020204" pitchFamily="49" charset="0"/>
              </a:rPr>
              <a:t>: </a:t>
            </a:r>
            <a:r>
              <a:rPr lang="en-US" dirty="0">
                <a:solidFill>
                  <a:srgbClr val="09885A"/>
                </a:solidFill>
                <a:latin typeface="Source code pro" panose="020B0509030403020204" pitchFamily="49" charset="0"/>
              </a:rPr>
              <a:t>55</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event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remove</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err="1">
                <a:solidFill>
                  <a:srgbClr val="267F99"/>
                </a:solidFill>
                <a:latin typeface="Source code pro" panose="020B0509030403020204" pitchFamily="49" charset="0"/>
              </a:rPr>
              <a:t>JSON</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stringify</a:t>
            </a:r>
            <a:r>
              <a:rPr lang="en-US" dirty="0">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some_data</a:t>
            </a:r>
            <a:r>
              <a:rPr lang="en-US" dirty="0">
                <a:solidFill>
                  <a:srgbClr val="000000"/>
                </a:solidFill>
                <a:latin typeface="Source code pro" panose="020B0509030403020204" pitchFamily="49" charset="0"/>
              </a:rPr>
              <a:t>)</a:t>
            </a:r>
          </a:p>
          <a:p>
            <a:pPr marL="0" indent="0">
              <a:buNone/>
            </a:pPr>
            <a:br>
              <a:rPr lang="en-US" dirty="0">
                <a:solidFill>
                  <a:srgbClr val="000000"/>
                </a:solidFill>
                <a:latin typeface="Source code pro" panose="020B0509030403020204" pitchFamily="49" charset="0"/>
              </a:rPr>
            </a:br>
            <a:r>
              <a:rPr lang="en-US" dirty="0">
                <a:solidFill>
                  <a:srgbClr val="001080"/>
                </a:solidFill>
                <a:latin typeface="Source code pro" panose="020B0509030403020204" pitchFamily="49" charset="0"/>
              </a:rPr>
              <a:t>id</a:t>
            </a:r>
            <a:r>
              <a:rPr lang="en-US" dirty="0">
                <a:solidFill>
                  <a:srgbClr val="000000"/>
                </a:solidFill>
                <a:latin typeface="Source code pro" panose="020B0509030403020204" pitchFamily="49" charset="0"/>
              </a:rPr>
              <a:t>: </a:t>
            </a:r>
            <a:r>
              <a:rPr lang="en-US" dirty="0">
                <a:solidFill>
                  <a:srgbClr val="09885A"/>
                </a:solidFill>
                <a:latin typeface="Source code pro" panose="020B0509030403020204" pitchFamily="49" charset="0"/>
              </a:rPr>
              <a:t>56</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event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remove</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a:t>
            </a:r>
            <a:r>
              <a:rPr lang="en-US" dirty="0" err="1">
                <a:solidFill>
                  <a:srgbClr val="A31515"/>
                </a:solidFill>
                <a:latin typeface="Source code pro" panose="020B0509030403020204" pitchFamily="49" charset="0"/>
              </a:rPr>
              <a:t>msg</a:t>
            </a:r>
            <a:r>
              <a:rPr lang="en-US" dirty="0">
                <a:solidFill>
                  <a:srgbClr val="A31515"/>
                </a:solidFill>
                <a:latin typeface="Source code pro" panose="020B0509030403020204" pitchFamily="49" charset="0"/>
              </a:rPr>
              <a:t>"</a:t>
            </a:r>
            <a:r>
              <a:rPr lang="en-US" dirty="0">
                <a:solidFill>
                  <a:srgbClr val="000000"/>
                </a:solidFill>
                <a:latin typeface="Source code pro" panose="020B0509030403020204" pitchFamily="49" charset="0"/>
              </a:rPr>
              <a:t> : </a:t>
            </a:r>
            <a:r>
              <a:rPr lang="en-US" dirty="0">
                <a:solidFill>
                  <a:srgbClr val="A31515"/>
                </a:solidFill>
                <a:latin typeface="Source code pro" panose="020B0509030403020204" pitchFamily="49" charset="0"/>
              </a:rPr>
              <a:t>"alternate JSON"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"field"</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"value"</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"field2"</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"value2"</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18751086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50"/>
                                        <p:tgtEl>
                                          <p:spTgt spid="3">
                                            <p:txEl>
                                              <p:pRg st="6" end="6"/>
                                            </p:txEl>
                                          </p:spTgt>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250"/>
                                        <p:tgtEl>
                                          <p:spTgt spid="3">
                                            <p:txEl>
                                              <p:pRg st="7" end="7"/>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left)">
                                      <p:cBhvr>
                                        <p:cTn id="39" dur="250"/>
                                        <p:tgtEl>
                                          <p:spTgt spid="3">
                                            <p:txEl>
                                              <p:pRg st="8" end="8"/>
                                            </p:txEl>
                                          </p:spTgt>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wipe(left)">
                                      <p:cBhvr>
                                        <p:cTn id="43" dur="250"/>
                                        <p:tgtEl>
                                          <p:spTgt spid="3">
                                            <p:txEl>
                                              <p:pRg st="9" end="9"/>
                                            </p:txEl>
                                          </p:spTgt>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wipe(left)">
                                      <p:cBhvr>
                                        <p:cTn id="47" dur="250"/>
                                        <p:tgtEl>
                                          <p:spTgt spid="3">
                                            <p:txEl>
                                              <p:pRg st="10" end="10"/>
                                            </p:txEl>
                                          </p:spTgt>
                                        </p:tgtEl>
                                      </p:cBhvr>
                                    </p:animEffect>
                                  </p:childTnLst>
                                </p:cTn>
                              </p:par>
                            </p:childTnLst>
                          </p:cTn>
                        </p:par>
                        <p:par>
                          <p:cTn id="48" fill="hold">
                            <p:stCondLst>
                              <p:cond delay="2750"/>
                            </p:stCondLst>
                            <p:childTnLst>
                              <p:par>
                                <p:cTn id="49" presetID="22" presetClass="entr" presetSubtype="8" fill="hold" grpId="0"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wipe(left)">
                                      <p:cBhvr>
                                        <p:cTn id="51" dur="250"/>
                                        <p:tgtEl>
                                          <p:spTgt spid="3">
                                            <p:txEl>
                                              <p:pRg st="11" end="11"/>
                                            </p:txEl>
                                          </p:spTgt>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wipe(left)">
                                      <p:cBhvr>
                                        <p:cTn id="55" dur="250"/>
                                        <p:tgtEl>
                                          <p:spTgt spid="3">
                                            <p:txEl>
                                              <p:pRg st="12" end="12"/>
                                            </p:txEl>
                                          </p:spTgt>
                                        </p:tgtEl>
                                      </p:cBhvr>
                                    </p:animEffect>
                                  </p:childTnLst>
                                </p:cTn>
                              </p:par>
                            </p:childTnLst>
                          </p:cTn>
                        </p:par>
                        <p:par>
                          <p:cTn id="56" fill="hold">
                            <p:stCondLst>
                              <p:cond delay="3250"/>
                            </p:stCondLst>
                            <p:childTnLst>
                              <p:par>
                                <p:cTn id="57" presetID="22" presetClass="entr" presetSubtype="8" fill="hold" grpId="0" nodeType="after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wipe(left)">
                                      <p:cBhvr>
                                        <p:cTn id="59" dur="250"/>
                                        <p:tgtEl>
                                          <p:spTgt spid="3">
                                            <p:txEl>
                                              <p:pRg st="13" end="13"/>
                                            </p:txEl>
                                          </p:spTgt>
                                        </p:tgtEl>
                                      </p:cBhvr>
                                    </p:animEffect>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Effect transition="in" filter="wipe(left)">
                                      <p:cBhvr>
                                        <p:cTn id="63" dur="25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F9F70B-A4B7-47F4-966B-45D970800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5100"/>
            <a:ext cx="22860000" cy="17145000"/>
          </a:xfrm>
          <a:prstGeom prst="rect">
            <a:avLst/>
          </a:prstGeom>
        </p:spPr>
      </p:pic>
    </p:spTree>
    <p:extLst>
      <p:ext uri="{BB962C8B-B14F-4D97-AF65-F5344CB8AC3E}">
        <p14:creationId xmlns:p14="http://schemas.microsoft.com/office/powerpoint/2010/main" val="19330193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5F5815-531C-40CA-AA67-AB13BC302931}"/>
              </a:ext>
            </a:extLst>
          </p:cNvPr>
          <p:cNvSpPr>
            <a:spLocks noGrp="1"/>
          </p:cNvSpPr>
          <p:nvPr>
            <p:ph type="title"/>
          </p:nvPr>
        </p:nvSpPr>
        <p:spPr>
          <a:xfrm rot="1199329">
            <a:off x="14433484" y="4293315"/>
            <a:ext cx="7428684" cy="3001467"/>
          </a:xfrm>
        </p:spPr>
        <p:txBody>
          <a:bodyPr>
            <a:normAutofit/>
          </a:bodyPr>
          <a:lstStyle/>
          <a:p>
            <a:r>
              <a:rPr lang="en-US" sz="16600" dirty="0">
                <a:latin typeface="Helvetica LT CondensedBlack" panose="02000A06050000020004" pitchFamily="2" charset="0"/>
                <a:cs typeface="Helvetica" panose="020B0604020202020204" pitchFamily="34" charset="0"/>
              </a:rPr>
              <a:t>TOPICS</a:t>
            </a:r>
            <a:endParaRPr lang="en-US" sz="16600" dirty="0">
              <a:latin typeface="Helvetica LT CondensedBlack" panose="02000A06050000020004" pitchFamily="2" charset="0"/>
            </a:endParaRPr>
          </a:p>
        </p:txBody>
      </p:sp>
    </p:spTree>
    <p:extLst>
      <p:ext uri="{BB962C8B-B14F-4D97-AF65-F5344CB8AC3E}">
        <p14:creationId xmlns:p14="http://schemas.microsoft.com/office/powerpoint/2010/main" val="14268974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C49947-E987-4B9F-9807-827A2ACE3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4296292"/>
          </a:xfrm>
          <a:prstGeom prst="rect">
            <a:avLst/>
          </a:prstGeom>
        </p:spPr>
      </p:pic>
      <p:sp>
        <p:nvSpPr>
          <p:cNvPr id="6" name="Title 1">
            <a:extLst>
              <a:ext uri="{FF2B5EF4-FFF2-40B4-BE49-F238E27FC236}">
                <a16:creationId xmlns:a16="http://schemas.microsoft.com/office/drawing/2014/main" id="{DF630CCB-3D5B-4A67-84E3-52C4C64F29DD}"/>
              </a:ext>
            </a:extLst>
          </p:cNvPr>
          <p:cNvSpPr txBox="1">
            <a:spLocks/>
          </p:cNvSpPr>
          <p:nvPr/>
        </p:nvSpPr>
        <p:spPr>
          <a:xfrm rot="20799389">
            <a:off x="12172451" y="1155197"/>
            <a:ext cx="5998438" cy="46716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9600" dirty="0">
                <a:solidFill>
                  <a:schemeClr val="bg1"/>
                </a:solidFill>
                <a:latin typeface="Helvetica LT CondensedBlack" panose="02000A06050000020004" pitchFamily="2" charset="0"/>
              </a:rPr>
              <a:t>THE DEVIL</a:t>
            </a:r>
          </a:p>
          <a:p>
            <a:r>
              <a:rPr lang="en-US" sz="9600" dirty="0">
                <a:solidFill>
                  <a:schemeClr val="bg1"/>
                </a:solidFill>
                <a:latin typeface="Helvetica LT CondensedBlack" panose="02000A06050000020004" pitchFamily="2" charset="0"/>
              </a:rPr>
              <a:t>IS IN THE</a:t>
            </a:r>
          </a:p>
          <a:p>
            <a:r>
              <a:rPr lang="en-US" sz="9600" dirty="0">
                <a:solidFill>
                  <a:schemeClr val="bg1"/>
                </a:solidFill>
                <a:latin typeface="Helvetica LT CondensedBlack" panose="02000A06050000020004" pitchFamily="2" charset="0"/>
              </a:rPr>
              <a:t>DETAILS</a:t>
            </a:r>
          </a:p>
        </p:txBody>
      </p:sp>
    </p:spTree>
    <p:extLst>
      <p:ext uri="{BB962C8B-B14F-4D97-AF65-F5344CB8AC3E}">
        <p14:creationId xmlns:p14="http://schemas.microsoft.com/office/powerpoint/2010/main" val="215412161"/>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724068">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21524068">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18824068">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7023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2776636">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10800000">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8032373">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157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B0D059-0281-409C-885B-97C0E2F8E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1104900"/>
            <a:ext cx="9525000" cy="9525000"/>
          </a:xfrm>
          <a:prstGeom prst="rect">
            <a:avLst/>
          </a:prstGeom>
        </p:spPr>
      </p:pic>
    </p:spTree>
    <p:extLst>
      <p:ext uri="{BB962C8B-B14F-4D97-AF65-F5344CB8AC3E}">
        <p14:creationId xmlns:p14="http://schemas.microsoft.com/office/powerpoint/2010/main" val="144660602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0jovRq_460sv">
            <a:hlinkClick r:id="" action="ppaction://media"/>
            <a:extLst>
              <a:ext uri="{FF2B5EF4-FFF2-40B4-BE49-F238E27FC236}">
                <a16:creationId xmlns:a16="http://schemas.microsoft.com/office/drawing/2014/main" id="{52EAF539-8694-4A73-B71D-18B5DEE09D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680252"/>
            <a:ext cx="22860000" cy="17095304"/>
          </a:xfrm>
          <a:prstGeom prst="rect">
            <a:avLst/>
          </a:prstGeom>
        </p:spPr>
      </p:pic>
    </p:spTree>
    <p:extLst>
      <p:ext uri="{BB962C8B-B14F-4D97-AF65-F5344CB8AC3E}">
        <p14:creationId xmlns:p14="http://schemas.microsoft.com/office/powerpoint/2010/main" val="25143924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AA8A62-FF08-400F-823D-A586782A8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581150"/>
            <a:ext cx="23088600" cy="14832117"/>
          </a:xfrm>
          <a:prstGeom prst="rect">
            <a:avLst/>
          </a:prstGeom>
        </p:spPr>
      </p:pic>
      <p:sp>
        <p:nvSpPr>
          <p:cNvPr id="6" name="Title 1">
            <a:extLst>
              <a:ext uri="{FF2B5EF4-FFF2-40B4-BE49-F238E27FC236}">
                <a16:creationId xmlns:a16="http://schemas.microsoft.com/office/drawing/2014/main" id="{3CAC1AE6-0C68-43F4-9C9C-8248A3A8CEAA}"/>
              </a:ext>
            </a:extLst>
          </p:cNvPr>
          <p:cNvSpPr txBox="1">
            <a:spLocks/>
          </p:cNvSpPr>
          <p:nvPr/>
        </p:nvSpPr>
        <p:spPr>
          <a:xfrm rot="182616">
            <a:off x="2605551" y="901829"/>
            <a:ext cx="12917758" cy="45372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19900" dirty="0">
                <a:solidFill>
                  <a:schemeClr val="bg1"/>
                </a:solidFill>
                <a:latin typeface="Helvetica LT CondensedBlack" panose="02000A06050000020004" pitchFamily="2" charset="0"/>
                <a:cs typeface="Helvetica" panose="020B0604020202020204" pitchFamily="34" charset="0"/>
              </a:rPr>
              <a:t>SUMMARY</a:t>
            </a:r>
            <a:endParaRPr lang="en-US" sz="19900" dirty="0">
              <a:solidFill>
                <a:schemeClr val="bg1"/>
              </a:solidFill>
              <a:latin typeface="Helvetica LT CondensedBlack" panose="02000A06050000020004" pitchFamily="2" charset="0"/>
            </a:endParaRPr>
          </a:p>
        </p:txBody>
      </p:sp>
    </p:spTree>
    <p:extLst>
      <p:ext uri="{BB962C8B-B14F-4D97-AF65-F5344CB8AC3E}">
        <p14:creationId xmlns:p14="http://schemas.microsoft.com/office/powerpoint/2010/main" val="1707070179"/>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8" y="0"/>
            <a:ext cx="23469597" cy="11734800"/>
          </a:xfrm>
          <a:prstGeom prst="rect">
            <a:avLst/>
          </a:prstGeom>
        </p:spPr>
      </p:pic>
    </p:spTree>
    <p:extLst>
      <p:ext uri="{BB962C8B-B14F-4D97-AF65-F5344CB8AC3E}">
        <p14:creationId xmlns:p14="http://schemas.microsoft.com/office/powerpoint/2010/main" val="3171594871"/>
      </p:ext>
    </p:extLst>
  </p:cSld>
  <p:clrMapOvr>
    <a:masterClrMapping/>
  </p:clrMapOvr>
  <p:transition spd="slow">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t>
            </a:r>
            <a:r>
              <a:rPr lang="en-US" dirty="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GB" dirty="0"/>
              <a:t>LinkedIn:  </a:t>
            </a:r>
            <a:r>
              <a:rPr lang="en-GB" dirty="0">
                <a:hlinkClick r:id="rId2"/>
              </a:rPr>
              <a:t>https://goo.gl/CRRJ2Y</a:t>
            </a:r>
            <a:endParaRPr lang="en-GB" dirty="0"/>
          </a:p>
          <a:p>
            <a:r>
              <a:rPr lang="en-US" dirty="0"/>
              <a:t>Mail:         </a:t>
            </a:r>
            <a:r>
              <a:rPr lang="bg-BG" dirty="0"/>
              <a:t> </a:t>
            </a:r>
            <a:r>
              <a:rPr lang="en-US" dirty="0">
                <a:hlinkClick r:id="rId3"/>
              </a:rPr>
              <a:t>martin.c@sbtech.com</a:t>
            </a:r>
            <a:endParaRPr lang="en-US" dirty="0"/>
          </a:p>
          <a:p>
            <a:r>
              <a:rPr lang="en-US" dirty="0" err="1"/>
              <a:t>Github</a:t>
            </a:r>
            <a:r>
              <a:rPr lang="en-US" dirty="0"/>
              <a:t>:     </a:t>
            </a:r>
            <a:r>
              <a:rPr lang="en-US" dirty="0">
                <a:hlinkClick r:id="rId4"/>
              </a:rPr>
              <a:t>https://github.com/mchaov</a:t>
            </a:r>
            <a:endParaRPr lang="en-US" dirty="0"/>
          </a:p>
          <a:p>
            <a:pPr marL="0" indent="0">
              <a:buNone/>
            </a:pPr>
            <a:endParaRPr lang="en-US" dirty="0"/>
          </a:p>
        </p:txBody>
      </p:sp>
      <p:pic>
        <p:nvPicPr>
          <p:cNvPr id="5" name="Graphic 4">
            <a:extLst>
              <a:ext uri="{FF2B5EF4-FFF2-40B4-BE49-F238E27FC236}">
                <a16:creationId xmlns:a16="http://schemas.microsoft.com/office/drawing/2014/main" id="{B062456B-F5DD-45AB-890A-0E430FB864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99572" y="1039132"/>
            <a:ext cx="9144000" cy="9144000"/>
          </a:xfrm>
          <a:prstGeom prst="rect">
            <a:avLst/>
          </a:prstGeom>
        </p:spPr>
      </p:pic>
    </p:spTree>
    <p:extLst>
      <p:ext uri="{BB962C8B-B14F-4D97-AF65-F5344CB8AC3E}">
        <p14:creationId xmlns:p14="http://schemas.microsoft.com/office/powerpoint/2010/main" val="24573087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5F5815-531C-40CA-AA67-AB13BC302931}"/>
              </a:ext>
            </a:extLst>
          </p:cNvPr>
          <p:cNvSpPr>
            <a:spLocks noGrp="1"/>
          </p:cNvSpPr>
          <p:nvPr>
            <p:ph type="title"/>
          </p:nvPr>
        </p:nvSpPr>
        <p:spPr>
          <a:xfrm rot="1199329">
            <a:off x="14433484" y="4293315"/>
            <a:ext cx="7428684" cy="3001467"/>
          </a:xfrm>
        </p:spPr>
        <p:txBody>
          <a:bodyPr>
            <a:normAutofit/>
          </a:bodyPr>
          <a:lstStyle/>
          <a:p>
            <a:r>
              <a:rPr lang="en-US" sz="16600" dirty="0">
                <a:solidFill>
                  <a:schemeClr val="accent1"/>
                </a:solidFill>
                <a:latin typeface="Helvetica LT CondensedBlack" panose="02000A06050000020004" pitchFamily="2" charset="0"/>
                <a:cs typeface="Helvetica" panose="020B0604020202020204" pitchFamily="34" charset="0"/>
              </a:rPr>
              <a:t>T</a:t>
            </a:r>
            <a:r>
              <a:rPr lang="en-US" sz="16600" dirty="0">
                <a:solidFill>
                  <a:schemeClr val="accent2"/>
                </a:solidFill>
                <a:latin typeface="Helvetica LT CondensedBlack" panose="02000A06050000020004" pitchFamily="2" charset="0"/>
                <a:cs typeface="Helvetica" panose="020B0604020202020204" pitchFamily="34" charset="0"/>
              </a:rPr>
              <a:t>O</a:t>
            </a:r>
            <a:r>
              <a:rPr lang="en-US" sz="16600" dirty="0">
                <a:solidFill>
                  <a:schemeClr val="tx2"/>
                </a:solidFill>
                <a:latin typeface="Helvetica LT CondensedBlack" panose="02000A06050000020004" pitchFamily="2" charset="0"/>
                <a:cs typeface="Helvetica" panose="020B0604020202020204" pitchFamily="34" charset="0"/>
              </a:rPr>
              <a:t>P</a:t>
            </a:r>
            <a:r>
              <a:rPr lang="en-US" sz="16600" dirty="0">
                <a:solidFill>
                  <a:schemeClr val="accent6"/>
                </a:solidFill>
                <a:latin typeface="Helvetica LT CondensedBlack" panose="02000A06050000020004" pitchFamily="2" charset="0"/>
                <a:cs typeface="Helvetica" panose="020B0604020202020204" pitchFamily="34" charset="0"/>
              </a:rPr>
              <a:t>ICS</a:t>
            </a:r>
            <a:endParaRPr lang="en-US" sz="16600" dirty="0">
              <a:solidFill>
                <a:schemeClr val="accent6"/>
              </a:solidFill>
              <a:latin typeface="Helvetica LT CondensedBlack" panose="02000A06050000020004" pitchFamily="2" charset="0"/>
            </a:endParaRPr>
          </a:p>
        </p:txBody>
      </p:sp>
      <p:sp>
        <p:nvSpPr>
          <p:cNvPr id="9" name="Title 1">
            <a:extLst>
              <a:ext uri="{FF2B5EF4-FFF2-40B4-BE49-F238E27FC236}">
                <a16:creationId xmlns:a16="http://schemas.microsoft.com/office/drawing/2014/main" id="{B667C49D-E605-46ED-AE0D-BAD5898C94A9}"/>
              </a:ext>
            </a:extLst>
          </p:cNvPr>
          <p:cNvSpPr txBox="1">
            <a:spLocks/>
          </p:cNvSpPr>
          <p:nvPr/>
        </p:nvSpPr>
        <p:spPr>
          <a:xfrm rot="21238936">
            <a:off x="2692618" y="232106"/>
            <a:ext cx="12512814"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dirty="0">
                <a:solidFill>
                  <a:schemeClr val="accent1"/>
                </a:solidFill>
                <a:latin typeface="Helvetica LT CondensedBlack" panose="02000A06050000020004" pitchFamily="2" charset="0"/>
                <a:cs typeface="Helvetica" panose="020B0604020202020204" pitchFamily="34" charset="0"/>
              </a:rPr>
              <a:t>Business Case</a:t>
            </a:r>
          </a:p>
        </p:txBody>
      </p:sp>
      <p:sp>
        <p:nvSpPr>
          <p:cNvPr id="10" name="Title 1">
            <a:extLst>
              <a:ext uri="{FF2B5EF4-FFF2-40B4-BE49-F238E27FC236}">
                <a16:creationId xmlns:a16="http://schemas.microsoft.com/office/drawing/2014/main" id="{7A8301AC-2BD4-4722-BBCC-877E61F004B3}"/>
              </a:ext>
            </a:extLst>
          </p:cNvPr>
          <p:cNvSpPr txBox="1">
            <a:spLocks/>
          </p:cNvSpPr>
          <p:nvPr/>
        </p:nvSpPr>
        <p:spPr>
          <a:xfrm rot="20957479">
            <a:off x="2453520" y="4831382"/>
            <a:ext cx="10508440"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dirty="0">
                <a:solidFill>
                  <a:schemeClr val="tx2"/>
                </a:solidFill>
                <a:latin typeface="Helvetica LT CondensedBlack" panose="02000A06050000020004" pitchFamily="2" charset="0"/>
                <a:cs typeface="Helvetica" panose="020B0604020202020204" pitchFamily="34" charset="0"/>
              </a:rPr>
              <a:t>Web-sockets</a:t>
            </a:r>
            <a:endParaRPr lang="en-US" sz="7200" dirty="0">
              <a:solidFill>
                <a:schemeClr val="tx2"/>
              </a:solidFill>
              <a:latin typeface="Helvetica LT CondensedBlack" panose="02000A06050000020004" pitchFamily="2" charset="0"/>
            </a:endParaRPr>
          </a:p>
        </p:txBody>
      </p:sp>
      <p:sp>
        <p:nvSpPr>
          <p:cNvPr id="11" name="Title 1">
            <a:extLst>
              <a:ext uri="{FF2B5EF4-FFF2-40B4-BE49-F238E27FC236}">
                <a16:creationId xmlns:a16="http://schemas.microsoft.com/office/drawing/2014/main" id="{848D6C82-E1B2-45E6-B930-A2A9FDA3DE0E}"/>
              </a:ext>
            </a:extLst>
          </p:cNvPr>
          <p:cNvSpPr txBox="1">
            <a:spLocks/>
          </p:cNvSpPr>
          <p:nvPr/>
        </p:nvSpPr>
        <p:spPr>
          <a:xfrm rot="273353">
            <a:off x="7005880" y="3151806"/>
            <a:ext cx="10437743"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dirty="0">
                <a:solidFill>
                  <a:schemeClr val="accent2"/>
                </a:solidFill>
                <a:latin typeface="Helvetica LT CondensedBlack" panose="02000A06050000020004" pitchFamily="2" charset="0"/>
                <a:cs typeface="Helvetica" panose="020B0604020202020204" pitchFamily="34" charset="0"/>
              </a:rPr>
              <a:t>Long-polling</a:t>
            </a:r>
            <a:endParaRPr lang="en-US" sz="7200" dirty="0">
              <a:solidFill>
                <a:schemeClr val="accent2"/>
              </a:solidFill>
              <a:latin typeface="Helvetica LT CondensedBlack" panose="02000A06050000020004" pitchFamily="2" charset="0"/>
            </a:endParaRPr>
          </a:p>
        </p:txBody>
      </p:sp>
      <p:sp>
        <p:nvSpPr>
          <p:cNvPr id="12" name="Title 1">
            <a:extLst>
              <a:ext uri="{FF2B5EF4-FFF2-40B4-BE49-F238E27FC236}">
                <a16:creationId xmlns:a16="http://schemas.microsoft.com/office/drawing/2014/main" id="{DEB0D051-0AF0-4744-8F05-1F25003C61B1}"/>
              </a:ext>
            </a:extLst>
          </p:cNvPr>
          <p:cNvSpPr txBox="1">
            <a:spLocks/>
          </p:cNvSpPr>
          <p:nvPr/>
        </p:nvSpPr>
        <p:spPr>
          <a:xfrm rot="1199329">
            <a:off x="8257732" y="8037112"/>
            <a:ext cx="3831745"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1500" dirty="0">
                <a:solidFill>
                  <a:schemeClr val="accent6"/>
                </a:solidFill>
                <a:latin typeface="Helvetica LT CondensedBlack" panose="02000A06050000020004" pitchFamily="2" charset="0"/>
                <a:cs typeface="Helvetica" panose="020B0604020202020204" pitchFamily="34" charset="0"/>
              </a:rPr>
              <a:t>SSE</a:t>
            </a:r>
            <a:endParaRPr lang="en-US" sz="11500" dirty="0">
              <a:solidFill>
                <a:schemeClr val="accent6"/>
              </a:solidFill>
              <a:latin typeface="Helvetica LT CondensedBlack" panose="02000A06050000020004" pitchFamily="2" charset="0"/>
            </a:endParaRP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4993646C-A0F9-43EE-973A-494151602921}"/>
                  </a:ext>
                </a:extLst>
              </p14:cNvPr>
              <p14:cNvContentPartPr/>
              <p14:nvPr/>
            </p14:nvContentPartPr>
            <p14:xfrm>
              <a:off x="8035080" y="930900"/>
              <a:ext cx="7418880" cy="3012840"/>
            </p14:xfrm>
          </p:contentPart>
        </mc:Choice>
        <mc:Fallback xmlns="">
          <p:pic>
            <p:nvPicPr>
              <p:cNvPr id="14" name="Ink 13">
                <a:extLst>
                  <a:ext uri="{FF2B5EF4-FFF2-40B4-BE49-F238E27FC236}">
                    <a16:creationId xmlns:a16="http://schemas.microsoft.com/office/drawing/2014/main" id="{4993646C-A0F9-43EE-973A-494151602921}"/>
                  </a:ext>
                </a:extLst>
              </p:cNvPr>
              <p:cNvPicPr/>
              <p:nvPr/>
            </p:nvPicPr>
            <p:blipFill>
              <a:blip r:embed="rId3"/>
              <a:stretch>
                <a:fillRect/>
              </a:stretch>
            </p:blipFill>
            <p:spPr>
              <a:xfrm>
                <a:off x="7996920" y="892740"/>
                <a:ext cx="7494840" cy="3088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E7021491-4C3F-41D7-A1F1-42C655FD30F7}"/>
                  </a:ext>
                </a:extLst>
              </p14:cNvPr>
              <p14:cNvContentPartPr/>
              <p14:nvPr/>
            </p14:nvContentPartPr>
            <p14:xfrm rot="159580">
              <a:off x="7315200" y="5589978"/>
              <a:ext cx="9566045" cy="1571400"/>
            </p14:xfrm>
          </p:contentPart>
        </mc:Choice>
        <mc:Fallback xmlns="">
          <p:pic>
            <p:nvPicPr>
              <p:cNvPr id="26" name="Ink 25">
                <a:extLst>
                  <a:ext uri="{FF2B5EF4-FFF2-40B4-BE49-F238E27FC236}">
                    <a16:creationId xmlns:a16="http://schemas.microsoft.com/office/drawing/2014/main" id="{E7021491-4C3F-41D7-A1F1-42C655FD30F7}"/>
                  </a:ext>
                </a:extLst>
              </p:cNvPr>
              <p:cNvPicPr/>
              <p:nvPr/>
            </p:nvPicPr>
            <p:blipFill>
              <a:blip r:embed="rId5"/>
              <a:stretch>
                <a:fillRect/>
              </a:stretch>
            </p:blipFill>
            <p:spPr>
              <a:xfrm rot="159580">
                <a:off x="7277038" y="5551809"/>
                <a:ext cx="9642009" cy="16473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E0F16186-0F9E-4D1E-AD60-B70C1B0A3030}"/>
                  </a:ext>
                </a:extLst>
              </p14:cNvPr>
              <p14:cNvContentPartPr/>
              <p14:nvPr/>
            </p14:nvContentPartPr>
            <p14:xfrm>
              <a:off x="10204800" y="6686940"/>
              <a:ext cx="8616600" cy="3241440"/>
            </p14:xfrm>
          </p:contentPart>
        </mc:Choice>
        <mc:Fallback xmlns="">
          <p:pic>
            <p:nvPicPr>
              <p:cNvPr id="28" name="Ink 27">
                <a:extLst>
                  <a:ext uri="{FF2B5EF4-FFF2-40B4-BE49-F238E27FC236}">
                    <a16:creationId xmlns:a16="http://schemas.microsoft.com/office/drawing/2014/main" id="{E0F16186-0F9E-4D1E-AD60-B70C1B0A3030}"/>
                  </a:ext>
                </a:extLst>
              </p:cNvPr>
              <p:cNvPicPr/>
              <p:nvPr/>
            </p:nvPicPr>
            <p:blipFill>
              <a:blip r:embed="rId7"/>
              <a:stretch>
                <a:fillRect/>
              </a:stretch>
            </p:blipFill>
            <p:spPr>
              <a:xfrm>
                <a:off x="10166640" y="6648780"/>
                <a:ext cx="8692560" cy="331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F73C2DC2-D3CA-4930-A811-FEF1199AE695}"/>
                  </a:ext>
                </a:extLst>
              </p14:cNvPr>
              <p14:cNvContentPartPr/>
              <p14:nvPr/>
            </p14:nvContentPartPr>
            <p14:xfrm>
              <a:off x="11742104" y="4476861"/>
              <a:ext cx="4279680" cy="1595520"/>
            </p14:xfrm>
          </p:contentPart>
        </mc:Choice>
        <mc:Fallback xmlns="">
          <p:pic>
            <p:nvPicPr>
              <p:cNvPr id="33" name="Ink 32">
                <a:extLst>
                  <a:ext uri="{FF2B5EF4-FFF2-40B4-BE49-F238E27FC236}">
                    <a16:creationId xmlns:a16="http://schemas.microsoft.com/office/drawing/2014/main" id="{F73C2DC2-D3CA-4930-A811-FEF1199AE695}"/>
                  </a:ext>
                </a:extLst>
              </p:cNvPr>
              <p:cNvPicPr/>
              <p:nvPr/>
            </p:nvPicPr>
            <p:blipFill>
              <a:blip r:embed="rId9"/>
              <a:stretch>
                <a:fillRect/>
              </a:stretch>
            </p:blipFill>
            <p:spPr>
              <a:xfrm>
                <a:off x="11703944" y="4438701"/>
                <a:ext cx="4355640" cy="1671480"/>
              </a:xfrm>
              <a:prstGeom prst="rect">
                <a:avLst/>
              </a:prstGeom>
            </p:spPr>
          </p:pic>
        </mc:Fallback>
      </mc:AlternateContent>
    </p:spTree>
    <p:extLst>
      <p:ext uri="{BB962C8B-B14F-4D97-AF65-F5344CB8AC3E}">
        <p14:creationId xmlns:p14="http://schemas.microsoft.com/office/powerpoint/2010/main" val="265095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right)">
                                      <p:cBhvr>
                                        <p:cTn id="15" dur="500"/>
                                        <p:tgtEl>
                                          <p:spTgt spid="33"/>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500"/>
                                        <p:tgtEl>
                                          <p:spTgt spid="26"/>
                                        </p:tgtEl>
                                      </p:cBhvr>
                                    </p:animEffect>
                                  </p:childTnLst>
                                </p:cTn>
                              </p:par>
                              <p:par>
                                <p:cTn id="24" presetID="22" presetClass="entr" presetSubtype="2"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500"/>
                                        <p:tgtEl>
                                          <p:spTgt spid="28"/>
                                        </p:tgtEl>
                                      </p:cBhvr>
                                    </p:animEffect>
                                  </p:childTnLst>
                                </p:cTn>
                              </p:par>
                              <p:par>
                                <p:cTn id="32" presetID="22" presetClass="entr" presetSubtype="2"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rrow: Right 16">
            <a:extLst>
              <a:ext uri="{FF2B5EF4-FFF2-40B4-BE49-F238E27FC236}">
                <a16:creationId xmlns:a16="http://schemas.microsoft.com/office/drawing/2014/main" id="{1EC6F569-0536-4A04-BB72-00664E1C5859}"/>
              </a:ext>
            </a:extLst>
          </p:cNvPr>
          <p:cNvSpPr/>
          <p:nvPr/>
        </p:nvSpPr>
        <p:spPr>
          <a:xfrm>
            <a:off x="7467929" y="8457519"/>
            <a:ext cx="6566123"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4902179-E5CA-429C-AE19-35BBD1FB9CFE}"/>
              </a:ext>
            </a:extLst>
          </p:cNvPr>
          <p:cNvSpPr/>
          <p:nvPr/>
        </p:nvSpPr>
        <p:spPr>
          <a:xfrm>
            <a:off x="7467930" y="5178291"/>
            <a:ext cx="4531448"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C391B8C-3488-4068-8ADE-DD60922F1727}"/>
              </a:ext>
            </a:extLst>
          </p:cNvPr>
          <p:cNvSpPr/>
          <p:nvPr/>
        </p:nvSpPr>
        <p:spPr>
          <a:xfrm>
            <a:off x="7467929" y="1899063"/>
            <a:ext cx="2579232"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F5AFD-07CC-4A99-89A7-25CB256C5C63}"/>
              </a:ext>
            </a:extLst>
          </p:cNvPr>
          <p:cNvSpPr>
            <a:spLocks noGrp="1"/>
          </p:cNvSpPr>
          <p:nvPr>
            <p:ph type="title"/>
          </p:nvPr>
        </p:nvSpPr>
        <p:spPr>
          <a:xfrm rot="1199329">
            <a:off x="15970775" y="728320"/>
            <a:ext cx="5348039" cy="6167211"/>
          </a:xfrm>
        </p:spPr>
        <p:txBody>
          <a:bodyPr>
            <a:normAutofit/>
          </a:bodyPr>
          <a:lstStyle/>
          <a:p>
            <a:r>
              <a:rPr lang="en-US" sz="9600" dirty="0">
                <a:latin typeface="Helvetica LT CondensedBlack" panose="02000A06050000020004" pitchFamily="2" charset="0"/>
                <a:cs typeface="Helvetica" panose="020B0604020202020204" pitchFamily="34" charset="0"/>
              </a:rPr>
              <a:t>THE</a:t>
            </a:r>
            <a:br>
              <a:rPr lang="en-US" sz="9600" dirty="0">
                <a:latin typeface="Helvetica LT CondensedBlack" panose="02000A06050000020004" pitchFamily="2" charset="0"/>
                <a:cs typeface="Helvetica" panose="020B0604020202020204" pitchFamily="34" charset="0"/>
              </a:rPr>
            </a:br>
            <a:r>
              <a:rPr lang="en-US" sz="9600" dirty="0">
                <a:latin typeface="Helvetica LT CondensedBlack" panose="02000A06050000020004" pitchFamily="2" charset="0"/>
                <a:cs typeface="Helvetica" panose="020B0604020202020204" pitchFamily="34" charset="0"/>
              </a:rPr>
              <a:t>BUSINESS</a:t>
            </a:r>
            <a:br>
              <a:rPr lang="en-US" sz="9600" dirty="0">
                <a:latin typeface="Helvetica LT CondensedBlack" panose="02000A06050000020004" pitchFamily="2" charset="0"/>
                <a:cs typeface="Helvetica" panose="020B0604020202020204" pitchFamily="34" charset="0"/>
              </a:rPr>
            </a:br>
            <a:r>
              <a:rPr lang="en-US" sz="9600" dirty="0">
                <a:latin typeface="Helvetica LT CondensedBlack" panose="02000A06050000020004" pitchFamily="2" charset="0"/>
                <a:cs typeface="Helvetica" panose="020B0604020202020204" pitchFamily="34" charset="0"/>
              </a:rPr>
              <a:t>       </a:t>
            </a:r>
            <a:r>
              <a:rPr lang="en-US" sz="4400" dirty="0">
                <a:latin typeface="Helvetica LT CondensedBlack" panose="02000A06050000020004" pitchFamily="2" charset="0"/>
                <a:cs typeface="Helvetica" panose="020B0604020202020204" pitchFamily="34" charset="0"/>
              </a:rPr>
              <a:t> </a:t>
            </a:r>
            <a:r>
              <a:rPr lang="en-US" sz="9600" dirty="0">
                <a:latin typeface="Helvetica LT CondensedBlack" panose="02000A06050000020004" pitchFamily="2" charset="0"/>
              </a:rPr>
              <a:t>CASE</a:t>
            </a:r>
          </a:p>
        </p:txBody>
      </p:sp>
      <p:pic>
        <p:nvPicPr>
          <p:cNvPr id="4" name="Picture 3">
            <a:extLst>
              <a:ext uri="{FF2B5EF4-FFF2-40B4-BE49-F238E27FC236}">
                <a16:creationId xmlns:a16="http://schemas.microsoft.com/office/drawing/2014/main" id="{F85CB448-4B01-4484-9576-63264513F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442" y="1795660"/>
            <a:ext cx="4495201" cy="8143480"/>
          </a:xfrm>
          <a:prstGeom prst="rect">
            <a:avLst/>
          </a:prstGeom>
        </p:spPr>
      </p:pic>
      <p:grpSp>
        <p:nvGrpSpPr>
          <p:cNvPr id="5" name="Group 4">
            <a:extLst>
              <a:ext uri="{FF2B5EF4-FFF2-40B4-BE49-F238E27FC236}">
                <a16:creationId xmlns:a16="http://schemas.microsoft.com/office/drawing/2014/main" id="{900D2665-9780-44E5-B01C-5D1A3E5AD883}"/>
              </a:ext>
            </a:extLst>
          </p:cNvPr>
          <p:cNvGrpSpPr/>
          <p:nvPr/>
        </p:nvGrpSpPr>
        <p:grpSpPr>
          <a:xfrm>
            <a:off x="11048876" y="948558"/>
            <a:ext cx="3279228" cy="3279228"/>
            <a:chOff x="11545616" y="1206463"/>
            <a:chExt cx="3279228" cy="3279228"/>
          </a:xfrm>
        </p:grpSpPr>
        <p:sp>
          <p:nvSpPr>
            <p:cNvPr id="28" name="Oval 27">
              <a:extLst>
                <a:ext uri="{FF2B5EF4-FFF2-40B4-BE49-F238E27FC236}">
                  <a16:creationId xmlns:a16="http://schemas.microsoft.com/office/drawing/2014/main" id="{FB6A7FA7-37B2-4901-B63C-2E0797838A64}"/>
                </a:ext>
              </a:extLst>
            </p:cNvPr>
            <p:cNvSpPr/>
            <p:nvPr/>
          </p:nvSpPr>
          <p:spPr>
            <a:xfrm>
              <a:off x="11545616" y="1206463"/>
              <a:ext cx="3279228" cy="327922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05D9B5E2-1103-484A-9103-C282D7CA76A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83680" y="1644527"/>
              <a:ext cx="2403101" cy="2403101"/>
            </a:xfrm>
            <a:prstGeom prst="rect">
              <a:avLst/>
            </a:prstGeom>
          </p:spPr>
        </p:pic>
      </p:grpSp>
      <p:grpSp>
        <p:nvGrpSpPr>
          <p:cNvPr id="6" name="Group 5">
            <a:extLst>
              <a:ext uri="{FF2B5EF4-FFF2-40B4-BE49-F238E27FC236}">
                <a16:creationId xmlns:a16="http://schemas.microsoft.com/office/drawing/2014/main" id="{02D28BDF-1EE3-473B-99C6-E48D3DF5FEF4}"/>
              </a:ext>
            </a:extLst>
          </p:cNvPr>
          <p:cNvGrpSpPr/>
          <p:nvPr/>
        </p:nvGrpSpPr>
        <p:grpSpPr>
          <a:xfrm>
            <a:off x="13039017" y="4227786"/>
            <a:ext cx="3279228" cy="3279228"/>
            <a:chOff x="13675661" y="4472525"/>
            <a:chExt cx="3279228" cy="3279228"/>
          </a:xfrm>
        </p:grpSpPr>
        <p:sp>
          <p:nvSpPr>
            <p:cNvPr id="41" name="Oval 40">
              <a:extLst>
                <a:ext uri="{FF2B5EF4-FFF2-40B4-BE49-F238E27FC236}">
                  <a16:creationId xmlns:a16="http://schemas.microsoft.com/office/drawing/2014/main" id="{AD6CACA5-23AD-4A82-B9B2-704287B2D9F7}"/>
                </a:ext>
              </a:extLst>
            </p:cNvPr>
            <p:cNvSpPr/>
            <p:nvPr/>
          </p:nvSpPr>
          <p:spPr>
            <a:xfrm>
              <a:off x="13675661" y="4472525"/>
              <a:ext cx="3279228" cy="32792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5AA65D1-7199-4396-A680-0346A2802D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13725" y="4910589"/>
              <a:ext cx="2403101" cy="2403101"/>
            </a:xfrm>
            <a:prstGeom prst="rect">
              <a:avLst/>
            </a:prstGeom>
          </p:spPr>
        </p:pic>
      </p:grpSp>
      <p:grpSp>
        <p:nvGrpSpPr>
          <p:cNvPr id="7" name="Group 6">
            <a:extLst>
              <a:ext uri="{FF2B5EF4-FFF2-40B4-BE49-F238E27FC236}">
                <a16:creationId xmlns:a16="http://schemas.microsoft.com/office/drawing/2014/main" id="{CFCB03BD-E306-4611-A84A-CAB9B626305F}"/>
              </a:ext>
            </a:extLst>
          </p:cNvPr>
          <p:cNvGrpSpPr/>
          <p:nvPr/>
        </p:nvGrpSpPr>
        <p:grpSpPr>
          <a:xfrm>
            <a:off x="15029157" y="7507014"/>
            <a:ext cx="3279228" cy="3279228"/>
            <a:chOff x="15805706" y="7738587"/>
            <a:chExt cx="3279228" cy="3279228"/>
          </a:xfrm>
        </p:grpSpPr>
        <p:sp>
          <p:nvSpPr>
            <p:cNvPr id="43" name="Oval 42">
              <a:extLst>
                <a:ext uri="{FF2B5EF4-FFF2-40B4-BE49-F238E27FC236}">
                  <a16:creationId xmlns:a16="http://schemas.microsoft.com/office/drawing/2014/main" id="{FD647C64-CEFF-44D2-91C0-876CBAA27359}"/>
                </a:ext>
              </a:extLst>
            </p:cNvPr>
            <p:cNvSpPr/>
            <p:nvPr/>
          </p:nvSpPr>
          <p:spPr>
            <a:xfrm>
              <a:off x="15805706" y="7738587"/>
              <a:ext cx="3279228" cy="32792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BB81327-2D19-4594-A123-797C6F2FD0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43770" y="8176651"/>
              <a:ext cx="2403101" cy="2403101"/>
            </a:xfrm>
            <a:prstGeom prst="rect">
              <a:avLst/>
            </a:prstGeom>
          </p:spPr>
        </p:pic>
      </p:grpSp>
      <p:sp>
        <p:nvSpPr>
          <p:cNvPr id="21" name="Arrow: Right 20">
            <a:extLst>
              <a:ext uri="{FF2B5EF4-FFF2-40B4-BE49-F238E27FC236}">
                <a16:creationId xmlns:a16="http://schemas.microsoft.com/office/drawing/2014/main" id="{19FA406D-3954-4090-BECB-26A99F867B7A}"/>
              </a:ext>
            </a:extLst>
          </p:cNvPr>
          <p:cNvSpPr/>
          <p:nvPr/>
        </p:nvSpPr>
        <p:spPr>
          <a:xfrm rot="10800000">
            <a:off x="6957195" y="2382766"/>
            <a:ext cx="2579232" cy="68911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29F04E4-70F3-4E02-90E7-50289B5CDA4D}"/>
              </a:ext>
            </a:extLst>
          </p:cNvPr>
          <p:cNvSpPr/>
          <p:nvPr/>
        </p:nvSpPr>
        <p:spPr>
          <a:xfrm rot="10800000">
            <a:off x="6964652" y="5668278"/>
            <a:ext cx="4531448" cy="68911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24FBBB42-9F74-4536-AC47-89B269705FD1}"/>
              </a:ext>
            </a:extLst>
          </p:cNvPr>
          <p:cNvSpPr/>
          <p:nvPr/>
        </p:nvSpPr>
        <p:spPr>
          <a:xfrm rot="10800000">
            <a:off x="6962681" y="8942022"/>
            <a:ext cx="6566123" cy="6891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33065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Right 22">
            <a:extLst>
              <a:ext uri="{FF2B5EF4-FFF2-40B4-BE49-F238E27FC236}">
                <a16:creationId xmlns:a16="http://schemas.microsoft.com/office/drawing/2014/main" id="{24FBBB42-9F74-4536-AC47-89B269705FD1}"/>
              </a:ext>
            </a:extLst>
          </p:cNvPr>
          <p:cNvSpPr/>
          <p:nvPr/>
        </p:nvSpPr>
        <p:spPr>
          <a:xfrm rot="10800000">
            <a:off x="6962680" y="6712848"/>
            <a:ext cx="9572951" cy="147717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5A5FD4-2B82-4177-805F-F9DA6FE3A169}"/>
              </a:ext>
            </a:extLst>
          </p:cNvPr>
          <p:cNvSpPr/>
          <p:nvPr/>
        </p:nvSpPr>
        <p:spPr>
          <a:xfrm>
            <a:off x="17042296" y="556591"/>
            <a:ext cx="4373217" cy="10813774"/>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EC6F569-0536-4A04-BB72-00664E1C5859}"/>
              </a:ext>
            </a:extLst>
          </p:cNvPr>
          <p:cNvSpPr/>
          <p:nvPr/>
        </p:nvSpPr>
        <p:spPr>
          <a:xfrm>
            <a:off x="6962681" y="2707448"/>
            <a:ext cx="9572952"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4902179-E5CA-429C-AE19-35BBD1FB9CFE}"/>
              </a:ext>
            </a:extLst>
          </p:cNvPr>
          <p:cNvSpPr/>
          <p:nvPr/>
        </p:nvSpPr>
        <p:spPr>
          <a:xfrm>
            <a:off x="6962681" y="3601971"/>
            <a:ext cx="9572951"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C391B8C-3488-4068-8ADE-DD60922F1727}"/>
              </a:ext>
            </a:extLst>
          </p:cNvPr>
          <p:cNvSpPr/>
          <p:nvPr/>
        </p:nvSpPr>
        <p:spPr>
          <a:xfrm>
            <a:off x="6962680" y="4496494"/>
            <a:ext cx="9572952"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5CB448-4B01-4484-9576-63264513F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6442" y="1795660"/>
            <a:ext cx="4495201" cy="8143480"/>
          </a:xfrm>
          <a:prstGeom prst="rect">
            <a:avLst/>
          </a:prstGeom>
        </p:spPr>
      </p:pic>
      <p:grpSp>
        <p:nvGrpSpPr>
          <p:cNvPr id="5" name="Group 4">
            <a:extLst>
              <a:ext uri="{FF2B5EF4-FFF2-40B4-BE49-F238E27FC236}">
                <a16:creationId xmlns:a16="http://schemas.microsoft.com/office/drawing/2014/main" id="{900D2665-9780-44E5-B01C-5D1A3E5AD883}"/>
              </a:ext>
            </a:extLst>
          </p:cNvPr>
          <p:cNvGrpSpPr/>
          <p:nvPr/>
        </p:nvGrpSpPr>
        <p:grpSpPr>
          <a:xfrm>
            <a:off x="17589290" y="948558"/>
            <a:ext cx="3279228" cy="3279228"/>
            <a:chOff x="11545616" y="1206463"/>
            <a:chExt cx="3279228" cy="3279228"/>
          </a:xfrm>
        </p:grpSpPr>
        <p:sp>
          <p:nvSpPr>
            <p:cNvPr id="28" name="Oval 27">
              <a:extLst>
                <a:ext uri="{FF2B5EF4-FFF2-40B4-BE49-F238E27FC236}">
                  <a16:creationId xmlns:a16="http://schemas.microsoft.com/office/drawing/2014/main" id="{FB6A7FA7-37B2-4901-B63C-2E0797838A64}"/>
                </a:ext>
              </a:extLst>
            </p:cNvPr>
            <p:cNvSpPr/>
            <p:nvPr/>
          </p:nvSpPr>
          <p:spPr>
            <a:xfrm>
              <a:off x="11545616" y="1206463"/>
              <a:ext cx="3279228" cy="327922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05D9B5E2-1103-484A-9103-C282D7CA76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83680" y="1644527"/>
              <a:ext cx="2403101" cy="2403101"/>
            </a:xfrm>
            <a:prstGeom prst="rect">
              <a:avLst/>
            </a:prstGeom>
          </p:spPr>
        </p:pic>
      </p:grpSp>
      <p:grpSp>
        <p:nvGrpSpPr>
          <p:cNvPr id="6" name="Group 5">
            <a:extLst>
              <a:ext uri="{FF2B5EF4-FFF2-40B4-BE49-F238E27FC236}">
                <a16:creationId xmlns:a16="http://schemas.microsoft.com/office/drawing/2014/main" id="{02D28BDF-1EE3-473B-99C6-E48D3DF5FEF4}"/>
              </a:ext>
            </a:extLst>
          </p:cNvPr>
          <p:cNvGrpSpPr/>
          <p:nvPr/>
        </p:nvGrpSpPr>
        <p:grpSpPr>
          <a:xfrm>
            <a:off x="17589290" y="4227786"/>
            <a:ext cx="3279228" cy="3279228"/>
            <a:chOff x="13675661" y="4472525"/>
            <a:chExt cx="3279228" cy="3279228"/>
          </a:xfrm>
        </p:grpSpPr>
        <p:sp>
          <p:nvSpPr>
            <p:cNvPr id="41" name="Oval 40">
              <a:extLst>
                <a:ext uri="{FF2B5EF4-FFF2-40B4-BE49-F238E27FC236}">
                  <a16:creationId xmlns:a16="http://schemas.microsoft.com/office/drawing/2014/main" id="{AD6CACA5-23AD-4A82-B9B2-704287B2D9F7}"/>
                </a:ext>
              </a:extLst>
            </p:cNvPr>
            <p:cNvSpPr/>
            <p:nvPr/>
          </p:nvSpPr>
          <p:spPr>
            <a:xfrm>
              <a:off x="13675661" y="4472525"/>
              <a:ext cx="3279228" cy="32792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5AA65D1-7199-4396-A680-0346A2802D9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13725" y="4910589"/>
              <a:ext cx="2403101" cy="2403101"/>
            </a:xfrm>
            <a:prstGeom prst="rect">
              <a:avLst/>
            </a:prstGeom>
          </p:spPr>
        </p:pic>
      </p:grpSp>
      <p:grpSp>
        <p:nvGrpSpPr>
          <p:cNvPr id="7" name="Group 6">
            <a:extLst>
              <a:ext uri="{FF2B5EF4-FFF2-40B4-BE49-F238E27FC236}">
                <a16:creationId xmlns:a16="http://schemas.microsoft.com/office/drawing/2014/main" id="{CFCB03BD-E306-4611-A84A-CAB9B626305F}"/>
              </a:ext>
            </a:extLst>
          </p:cNvPr>
          <p:cNvGrpSpPr/>
          <p:nvPr/>
        </p:nvGrpSpPr>
        <p:grpSpPr>
          <a:xfrm>
            <a:off x="17589290" y="7507014"/>
            <a:ext cx="3279228" cy="3279228"/>
            <a:chOff x="15805706" y="7738587"/>
            <a:chExt cx="3279228" cy="3279228"/>
          </a:xfrm>
        </p:grpSpPr>
        <p:sp>
          <p:nvSpPr>
            <p:cNvPr id="43" name="Oval 42">
              <a:extLst>
                <a:ext uri="{FF2B5EF4-FFF2-40B4-BE49-F238E27FC236}">
                  <a16:creationId xmlns:a16="http://schemas.microsoft.com/office/drawing/2014/main" id="{FD647C64-CEFF-44D2-91C0-876CBAA27359}"/>
                </a:ext>
              </a:extLst>
            </p:cNvPr>
            <p:cNvSpPr/>
            <p:nvPr/>
          </p:nvSpPr>
          <p:spPr>
            <a:xfrm>
              <a:off x="15805706" y="7738587"/>
              <a:ext cx="3279228" cy="32792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BB81327-2D19-4594-A123-797C6F2FD0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43770" y="8176651"/>
              <a:ext cx="2403101" cy="2403101"/>
            </a:xfrm>
            <a:prstGeom prst="rect">
              <a:avLst/>
            </a:prstGeom>
          </p:spPr>
        </p:pic>
      </p:grpSp>
      <p:sp>
        <p:nvSpPr>
          <p:cNvPr id="22" name="Arrow: Right 21">
            <a:extLst>
              <a:ext uri="{FF2B5EF4-FFF2-40B4-BE49-F238E27FC236}">
                <a16:creationId xmlns:a16="http://schemas.microsoft.com/office/drawing/2014/main" id="{629F04E4-70F3-4E02-90E7-50289B5CDA4D}"/>
              </a:ext>
            </a:extLst>
          </p:cNvPr>
          <p:cNvSpPr/>
          <p:nvPr/>
        </p:nvSpPr>
        <p:spPr>
          <a:xfrm rot="10800000">
            <a:off x="9929095" y="6712848"/>
            <a:ext cx="6606536" cy="147717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9FA406D-3954-4090-BECB-26A99F867B7A}"/>
              </a:ext>
            </a:extLst>
          </p:cNvPr>
          <p:cNvSpPr/>
          <p:nvPr/>
        </p:nvSpPr>
        <p:spPr>
          <a:xfrm rot="10800000">
            <a:off x="12775290" y="6712848"/>
            <a:ext cx="3760341" cy="1477175"/>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411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C9741E-D716-408D-BE42-0B3B3D14B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4729"/>
            <a:ext cx="22860000" cy="13447058"/>
          </a:xfrm>
          <a:prstGeom prst="rect">
            <a:avLst/>
          </a:prstGeom>
        </p:spPr>
      </p:pic>
    </p:spTree>
    <p:extLst>
      <p:ext uri="{BB962C8B-B14F-4D97-AF65-F5344CB8AC3E}">
        <p14:creationId xmlns:p14="http://schemas.microsoft.com/office/powerpoint/2010/main" val="227499299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37440E-FBA9-4773-A05C-31F3981AC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675" y="2857500"/>
            <a:ext cx="13649325" cy="8877300"/>
          </a:xfrm>
          <a:prstGeom prst="rect">
            <a:avLst/>
          </a:prstGeom>
        </p:spPr>
      </p:pic>
      <p:sp>
        <p:nvSpPr>
          <p:cNvPr id="6" name="TextBox 5">
            <a:extLst>
              <a:ext uri="{FF2B5EF4-FFF2-40B4-BE49-F238E27FC236}">
                <a16:creationId xmlns:a16="http://schemas.microsoft.com/office/drawing/2014/main" id="{0914E028-4518-48C7-BE8C-B30AF7F05386}"/>
              </a:ext>
            </a:extLst>
          </p:cNvPr>
          <p:cNvSpPr txBox="1"/>
          <p:nvPr/>
        </p:nvSpPr>
        <p:spPr>
          <a:xfrm rot="20406660">
            <a:off x="1732105" y="3231863"/>
            <a:ext cx="8622232" cy="3631763"/>
          </a:xfrm>
          <a:prstGeom prst="rect">
            <a:avLst/>
          </a:prstGeom>
          <a:noFill/>
        </p:spPr>
        <p:txBody>
          <a:bodyPr wrap="none" rtlCol="0">
            <a:spAutoFit/>
          </a:bodyPr>
          <a:lstStyle/>
          <a:p>
            <a:pPr algn="l"/>
            <a:r>
              <a:rPr lang="en-US" sz="11500" dirty="0">
                <a:latin typeface="Helvetica LT CondensedBlack" panose="02000A06050000020004" pitchFamily="2" charset="0"/>
              </a:rPr>
              <a:t>TRY ALL </a:t>
            </a:r>
          </a:p>
          <a:p>
            <a:pPr algn="l"/>
            <a:r>
              <a:rPr lang="en-US" sz="11500" dirty="0">
                <a:latin typeface="Helvetica LT CondensedBlack" panose="02000A06050000020004" pitchFamily="2" charset="0"/>
              </a:rPr>
              <a:t>		THE THINGS</a:t>
            </a:r>
          </a:p>
        </p:txBody>
      </p:sp>
    </p:spTree>
    <p:extLst>
      <p:ext uri="{BB962C8B-B14F-4D97-AF65-F5344CB8AC3E}">
        <p14:creationId xmlns:p14="http://schemas.microsoft.com/office/powerpoint/2010/main" val="32756221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6" presetClass="emph" presetSubtype="0" repeatCount="4000" fill="hold" nodeType="withEffect">
                                  <p:stCondLst>
                                    <p:cond delay="25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C9EC1-F202-4C01-AAAC-75409D204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9098" y="2085349"/>
            <a:ext cx="7564102" cy="7564102"/>
          </a:xfrm>
          <a:prstGeom prst="rect">
            <a:avLst/>
          </a:prstGeom>
        </p:spPr>
      </p:pic>
      <p:sp>
        <p:nvSpPr>
          <p:cNvPr id="13" name="Arrow: Right 12">
            <a:extLst>
              <a:ext uri="{FF2B5EF4-FFF2-40B4-BE49-F238E27FC236}">
                <a16:creationId xmlns:a16="http://schemas.microsoft.com/office/drawing/2014/main" id="{E9787846-BA8B-4CED-B04D-D64FD97F278D}"/>
              </a:ext>
            </a:extLst>
          </p:cNvPr>
          <p:cNvSpPr/>
          <p:nvPr/>
        </p:nvSpPr>
        <p:spPr>
          <a:xfrm>
            <a:off x="5674208" y="4338962"/>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8CC0FA3-C368-4A27-AE2B-087B430DBFE1}"/>
              </a:ext>
            </a:extLst>
          </p:cNvPr>
          <p:cNvSpPr/>
          <p:nvPr/>
        </p:nvSpPr>
        <p:spPr>
          <a:xfrm rot="10800000">
            <a:off x="5218168" y="5644486"/>
            <a:ext cx="7791450" cy="9583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81B0C60-9650-4DBA-AD36-EBF1539E053C}"/>
              </a:ext>
            </a:extLst>
          </p:cNvPr>
          <p:cNvSpPr>
            <a:spLocks noGrp="1"/>
          </p:cNvSpPr>
          <p:nvPr>
            <p:ph type="title"/>
          </p:nvPr>
        </p:nvSpPr>
        <p:spPr>
          <a:xfrm>
            <a:off x="5548850" y="3016274"/>
            <a:ext cx="7428684" cy="2438578"/>
          </a:xfrm>
        </p:spPr>
        <p:txBody>
          <a:bodyPr>
            <a:normAutofit/>
          </a:bodyPr>
          <a:lstStyle/>
          <a:p>
            <a:r>
              <a:rPr lang="en-US" sz="9600" dirty="0">
                <a:solidFill>
                  <a:schemeClr val="accent2"/>
                </a:solidFill>
                <a:latin typeface="Helvetica LT CondensedBlack" panose="02000A06050000020004" pitchFamily="2" charset="0"/>
                <a:cs typeface="Helvetica" panose="020B0604020202020204" pitchFamily="34" charset="0"/>
              </a:rPr>
              <a:t>LONG POLLING</a:t>
            </a:r>
            <a:endParaRPr lang="en-US" sz="9600" dirty="0">
              <a:solidFill>
                <a:schemeClr val="accent2"/>
              </a:solidFill>
              <a:latin typeface="Helvetica LT CondensedBlack" panose="02000A06050000020004" pitchFamily="2" charset="0"/>
            </a:endParaRPr>
          </a:p>
        </p:txBody>
      </p:sp>
      <p:pic>
        <p:nvPicPr>
          <p:cNvPr id="6" name="Picture 5">
            <a:extLst>
              <a:ext uri="{FF2B5EF4-FFF2-40B4-BE49-F238E27FC236}">
                <a16:creationId xmlns:a16="http://schemas.microsoft.com/office/drawing/2014/main" id="{35EECF6E-47DA-401D-8AE1-9469AFC55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192" y="3530900"/>
            <a:ext cx="2579496" cy="4673001"/>
          </a:xfrm>
          <a:prstGeom prst="rect">
            <a:avLst/>
          </a:prstGeom>
        </p:spPr>
      </p:pic>
    </p:spTree>
    <p:extLst>
      <p:ext uri="{BB962C8B-B14F-4D97-AF65-F5344CB8AC3E}">
        <p14:creationId xmlns:p14="http://schemas.microsoft.com/office/powerpoint/2010/main" val="197436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1"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2132</TotalTime>
  <Words>1578</Words>
  <Application>Microsoft Office PowerPoint</Application>
  <PresentationFormat>Custom</PresentationFormat>
  <Paragraphs>240</Paragraphs>
  <Slides>37</Slides>
  <Notes>29</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Avenir Roman</vt:lpstr>
      <vt:lpstr>Calibri</vt:lpstr>
      <vt:lpstr>Helvetica</vt:lpstr>
      <vt:lpstr>Helvetica LT CondensedBlack</vt:lpstr>
      <vt:lpstr>Open Sans</vt:lpstr>
      <vt:lpstr>Source code pro</vt:lpstr>
      <vt:lpstr>Wingdings</vt:lpstr>
      <vt:lpstr>Custom Design</vt:lpstr>
      <vt:lpstr>SSE vs Web-sockets for unidirectional data flow over HTTP/2</vt:lpstr>
      <vt:lpstr>Hi, I’m Martin!</vt:lpstr>
      <vt:lpstr>TOPICS</vt:lpstr>
      <vt:lpstr>TOPICS</vt:lpstr>
      <vt:lpstr>THE BUSINESS         CASE</vt:lpstr>
      <vt:lpstr>PowerPoint Presentation</vt:lpstr>
      <vt:lpstr>PowerPoint Presentation</vt:lpstr>
      <vt:lpstr>PowerPoint Presentation</vt:lpstr>
      <vt:lpstr>LONG POLLING</vt:lpstr>
      <vt:lpstr>HEADER  OVERHEAD</vt:lpstr>
      <vt:lpstr>MAXIMAL LATENCY</vt:lpstr>
      <vt:lpstr>CONNECTION ESTABLISHMENT</vt:lpstr>
      <vt:lpstr>PERFORMANCE DEGRADATION</vt:lpstr>
      <vt:lpstr>TIMEOUT</vt:lpstr>
      <vt:lpstr>MULTIPLEXING</vt:lpstr>
      <vt:lpstr>WEB-SOCKETS</vt:lpstr>
      <vt:lpstr>PowerPoint Presentation</vt:lpstr>
      <vt:lpstr>PowerPoint Presentation</vt:lpstr>
      <vt:lpstr>PowerPoint Presentation</vt:lpstr>
      <vt:lpstr>PowerPoint Presentation</vt:lpstr>
      <vt:lpstr>PowerPoint Presentation</vt:lpstr>
      <vt:lpstr>PowerPoint Presentation</vt:lpstr>
      <vt:lpstr>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 </vt:lpstr>
    </vt:vector>
  </TitlesOfParts>
  <Company>SBTech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SSE vs Web-sockets vs Long-polling</dc:subject>
  <dc:creator>Martin Chaov</dc:creator>
  <cp:keywords>SSE, WEB-SOCKETS, LONG POLLING</cp:keywords>
  <cp:lastModifiedBy>Martin Chaov</cp:lastModifiedBy>
  <cp:revision>381</cp:revision>
  <dcterms:modified xsi:type="dcterms:W3CDTF">2018-03-31T08:49:38Z</dcterms:modified>
</cp:coreProperties>
</file>